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Molengo"/>
      <p:regular r:id="rId41"/>
    </p:embeddedFont>
    <p:embeddedFont>
      <p:font typeface="Roboto"/>
      <p:regular r:id="rId42"/>
      <p:bold r:id="rId43"/>
      <p:italic r:id="rId44"/>
      <p:boldItalic r:id="rId45"/>
    </p:embeddedFont>
    <p:embeddedFont>
      <p:font typeface="Inter"/>
      <p:regular r:id="rId46"/>
      <p:bold r:id="rId47"/>
    </p:embeddedFont>
    <p:embeddedFont>
      <p:font typeface="Fira Sans Extra Condensed Medium"/>
      <p:regular r:id="rId48"/>
      <p:bold r:id="rId49"/>
      <p:italic r:id="rId50"/>
      <p:boldItalic r:id="rId51"/>
    </p:embeddedFont>
    <p:embeddedFont>
      <p:font typeface="Crete Round"/>
      <p:regular r:id="rId52"/>
      <p:italic r:id="rId53"/>
    </p:embeddedFont>
    <p:embeddedFont>
      <p:font typeface="Fira Sans Extra Condensed"/>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8" roundtripDataSignature="AMtx7miXc927oz7tYZUOSy8LR8KGL3U+MQ=="/>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elissa Elizabeth Weyant"/>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font" Target="fonts/Molengo-regular.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Inter-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ExtraCondensedMedium-regular.fntdata"/><Relationship Id="rId47" Type="http://schemas.openxmlformats.org/officeDocument/2006/relationships/font" Target="fonts/Inter-bold.fntdata"/><Relationship Id="rId49" Type="http://schemas.openxmlformats.org/officeDocument/2006/relationships/font" Target="fonts/FiraSansExtraCondensedMedium-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Medium-boldItalic.fntdata"/><Relationship Id="rId50" Type="http://schemas.openxmlformats.org/officeDocument/2006/relationships/font" Target="fonts/FiraSansExtraCondensedMedium-italic.fntdata"/><Relationship Id="rId53" Type="http://schemas.openxmlformats.org/officeDocument/2006/relationships/font" Target="fonts/CreteRound-italic.fntdata"/><Relationship Id="rId52" Type="http://schemas.openxmlformats.org/officeDocument/2006/relationships/font" Target="fonts/CreteRound-regular.fntdata"/><Relationship Id="rId11" Type="http://schemas.openxmlformats.org/officeDocument/2006/relationships/slide" Target="slides/slide6.xml"/><Relationship Id="rId55" Type="http://schemas.openxmlformats.org/officeDocument/2006/relationships/font" Target="fonts/FiraSansExtraCondensed-bold.fntdata"/><Relationship Id="rId10" Type="http://schemas.openxmlformats.org/officeDocument/2006/relationships/slide" Target="slides/slide5.xml"/><Relationship Id="rId54" Type="http://schemas.openxmlformats.org/officeDocument/2006/relationships/font" Target="fonts/FiraSansExtraCondensed-regular.fntdata"/><Relationship Id="rId13" Type="http://schemas.openxmlformats.org/officeDocument/2006/relationships/slide" Target="slides/slide8.xml"/><Relationship Id="rId57" Type="http://schemas.openxmlformats.org/officeDocument/2006/relationships/font" Target="fonts/FiraSansExtraCondensed-boldItalic.fntdata"/><Relationship Id="rId12" Type="http://schemas.openxmlformats.org/officeDocument/2006/relationships/slide" Target="slides/slide7.xml"/><Relationship Id="rId56" Type="http://schemas.openxmlformats.org/officeDocument/2006/relationships/font" Target="fonts/FiraSansExtraCondensed-italic.fntdata"/><Relationship Id="rId15" Type="http://schemas.openxmlformats.org/officeDocument/2006/relationships/slide" Target="slides/slide10.xml"/><Relationship Id="rId14" Type="http://schemas.openxmlformats.org/officeDocument/2006/relationships/slide" Target="slides/slide9.xml"/><Relationship Id="rId58"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2-22T10:23:47.677">
    <p:pos x="6000" y="0"/>
    <p:text>Main changes from last night:
- Added thin outline around figma prototype highlights to differentiate them from the category tags.
- Split some figma task flows into 2 slides
- Added blue highlights for wizard of oz posts. 
If these changes look good I think slides are ready to post -- but if anyone has suggestions --  happy to make changes right after class.</p:text>
    <p:extLst>
      <p:ext uri="{C676402C-5697-4E1C-873F-D02D1690AC5C}">
        <p15:threadingInfo timeZoneBias="0"/>
      </p:ext>
      <p:ext uri="http://customooxmlschemas.google.com/">
        <go:slidesCustomData xmlns:go="http://customooxmlschemas.google.com/" commentPostId="AAAALh8BN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e9af70a1d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gbe9af70a1d_0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t>
            </a:r>
            <a:r>
              <a:rPr lang="en"/>
              <a:t>e decided to reconfigure our bottom menu. First, we changed the browse button to the home button to help our interface feel more familiar to the user, as suggested by Victoria. Second, we decided to remove the add request bottom button. We replaced it with the “Your Posts” button and accompanying tag icon, which is highlighted in green. Previously requests and offers were only accessible through the account menu, which was inconvenient and difficult to find. Our redesign makes these key features much more accessible to our user as “Your Posts” allows users to easily view the posts that they requested and the posts where they made an offer. It also includes the “New Request” button at the upper right hand corner. We believe that this design is much more intuitive for our user and hope that it will help them navigate our app with ease!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e9af70a1d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gbe9af70a1d_0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is a comparison between our original and revised designs. You can see here how the “New Request” button (highlighted in green ovals on both screens) remains easy to access and can observe how our new design makes your requests and offers (highlighted in a green box) just as easy to find! Additionally you can observe the other changes in the bottom menu that were previously discussed.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e9af70a1d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be9af70a1d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original account view included an upper menu, highlighted in green, which provided some key features. We realized that the “Requests” and “Offers” buttons in this menu were difficult for our user to find since they can only be reached through the account view. We also learned from Victoria that the difference between “Your Details” and “Manage” may be unclear to the user. Finally, we realized that we did not adequately categorize privacy of the user’s personal data on this screen. For example, location and name on our app are shared with everyone, not just those who you buy/sell from.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e9af70a1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gbe9af70a1d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started our redesign of the account view by merging the two account-related buttons on the original account view upper menu, </a:t>
            </a:r>
            <a:r>
              <a:rPr lang="en">
                <a:solidFill>
                  <a:schemeClr val="dk1"/>
                </a:solidFill>
              </a:rPr>
              <a:t>“Your Details” and “Manage”. We learned from Victoria that it might be difficult for our user to discern the difference between these two account- related buttons. As such, we merged them into one unified account view. As previously discussed, we removed the other two buttons on the original account menu -- “Requests” and “Offers”  -- so merging the last two buttons on this menu allowed us to completely remove the top menu from the account page, as Victoria suggested. We also sorted and labeled the user’s information under two categories, highlighted in green, which state explicitly what information is public on Reclaim and what information is only shared during transactions. We hope our transparency regarding who our user data is shared with helps our users to feel more comfortable using our app. We also hope that this simplified interface allows our user to navigate without getting lost or having to search for key features!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e9af70a1d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gbe9af70a1d_0_2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is a comparison between our original and revised designs. On the original account view, you can see how the upper menu (highlighted in green) was removed. On the revised account view, you can see how our account view provides clarification regarding personal data sharing, which is highlighted in green.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be9af70a1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gbe9af70a1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path the user takes to complete this task is likely dependent on which screen they are on when they start the task. If they start on the home screen, they will likely tap the “New Request” button at the upper right hand corner of the home screen. However, it is also possible to click a “New Request” button on the “Your Posts” view. This option may be more likely to be chosen if the user starts on a screen other than Home -- for example, if they start on the account screen, as shown.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0150c326d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c0150c326d_1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e9af70a1d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be9af70a1d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You can reach an offer by tapping on an offer-related notification or by viewing your request posts to check them for offers.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c0150c326d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gc0150c326d_1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beac6449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beac6449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beac64492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beac64492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beac64492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beac64492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beb7a2d49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beb7a2d49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beac64492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beac64492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eac64492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eac64492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beb7a2d4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beb7a2d4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ebf215e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bebf215e04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beac64492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beac644920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c0150c326d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c0150c326d_1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0150c326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gc0150c326d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path the user takes to complete this task is likely dependent on which screen they are on when they start the task. If they launch the app, they will land on the home screen and may click the “New Request” button on this screen, which is highlighted in green. However, if the user starts this task on another screen, such as on the account screen (as shown in option 2), they may be more likely to navigate to the “Your Posts” screen and click the “New Request” button found on that screen, which is also highlighted in green.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chemeClr val="dk1"/>
                </a:solidFill>
                <a:latin typeface="Inter"/>
                <a:ea typeface="Inter"/>
                <a:cs typeface="Inter"/>
                <a:sym typeface="Inter"/>
              </a:rPr>
              <a:t>As a buyer, finding someone in your community who’s selling what you need is hard—even if plenty of people would be willing to sell if asked. Reclaim is a </a:t>
            </a:r>
            <a:r>
              <a:rPr b="1" lang="en" sz="1200">
                <a:solidFill>
                  <a:schemeClr val="dk1"/>
                </a:solidFill>
                <a:latin typeface="Inter"/>
                <a:ea typeface="Inter"/>
                <a:cs typeface="Inter"/>
                <a:sym typeface="Inter"/>
              </a:rPr>
              <a:t>reverse marketplace</a:t>
            </a:r>
            <a:r>
              <a:rPr lang="en" sz="1200">
                <a:solidFill>
                  <a:schemeClr val="dk1"/>
                </a:solidFill>
                <a:latin typeface="Inter"/>
                <a:ea typeface="Inter"/>
                <a:cs typeface="Inter"/>
                <a:sym typeface="Inter"/>
              </a:rPr>
              <a:t> where buyers post what they need and anyone nearby can fulfill their request. Reclaim unlocks hidden supply for buyers and reduces the burden on sellers to manually list everything they’re willing to part with.</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beddc329c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beddc329c5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a:t>
            </a:r>
            <a:endParaRPr/>
          </a:p>
          <a:p>
            <a:pPr indent="-298450" lvl="0" marL="457200" rtl="0" algn="l">
              <a:lnSpc>
                <a:spcPct val="100000"/>
              </a:lnSpc>
              <a:spcBef>
                <a:spcPts val="0"/>
              </a:spcBef>
              <a:spcAft>
                <a:spcPts val="0"/>
              </a:spcAft>
              <a:buSzPts val="1100"/>
              <a:buChar char="-"/>
            </a:pPr>
            <a:r>
              <a:rPr lang="en"/>
              <a:t>Tapping the input elements will populate them with our hard-coded example inputs. </a:t>
            </a:r>
            <a:endParaRPr/>
          </a:p>
          <a:p>
            <a:pPr indent="-298450" lvl="0" marL="457200" rtl="0" algn="l">
              <a:lnSpc>
                <a:spcPct val="100000"/>
              </a:lnSpc>
              <a:spcBef>
                <a:spcPts val="0"/>
              </a:spcBef>
              <a:spcAft>
                <a:spcPts val="0"/>
              </a:spcAft>
              <a:buSzPts val="1100"/>
              <a:buChar char="-"/>
            </a:pPr>
            <a:r>
              <a:rPr lang="en"/>
              <a:t>The category tags are not highlighted. The highlights have a border around them, which differentiates them from the category tags.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eddc329c5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beddc329c5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beddc329c5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beddc329c5_0_2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You can reach an offer by tapping on an offer-related notification or by viewing your request posts to check them for offers.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0150c326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c0150c326d_1_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Note: Wizard of Oz responses, highlighted in blue, appear after a brief delay to mimic other users posting.</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c0150c326d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c0150c326d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beac64492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gbeac64492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sz="1200">
                <a:solidFill>
                  <a:schemeClr val="dk1"/>
                </a:solidFill>
                <a:latin typeface="Inter"/>
                <a:ea typeface="Inter"/>
                <a:cs typeface="Inter"/>
                <a:sym typeface="Inter"/>
              </a:rPr>
              <a:t>As a buyer, finding someone in your community who’s selling what you need is hard—even if plenty of people would be willing to sell if asked. Reclaim is a </a:t>
            </a:r>
            <a:r>
              <a:rPr b="1" lang="en" sz="1200">
                <a:solidFill>
                  <a:schemeClr val="dk1"/>
                </a:solidFill>
                <a:latin typeface="Inter"/>
                <a:ea typeface="Inter"/>
                <a:cs typeface="Inter"/>
                <a:sym typeface="Inter"/>
              </a:rPr>
              <a:t>reverse marketplace</a:t>
            </a:r>
            <a:r>
              <a:rPr lang="en" sz="1200">
                <a:solidFill>
                  <a:schemeClr val="dk1"/>
                </a:solidFill>
                <a:latin typeface="Inter"/>
                <a:ea typeface="Inter"/>
                <a:cs typeface="Inter"/>
                <a:sym typeface="Inter"/>
              </a:rPr>
              <a:t> where buyers post what they need and anyone nearby can fulfill their request. Reclaim unlocks hidden supply for buyers and reduces the burden on sellers to manually list everything they’re willing to part with.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beac64492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beac64492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e9af70a1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be9af70a1d_0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alert feature allows for users to be notified if someone requests an item they are looking to sell. Last week, our users had issues finding our automatic alerts features. They took a while to discover how to reach this feature - by </a:t>
            </a:r>
            <a:r>
              <a:rPr lang="en"/>
              <a:t>clicking</a:t>
            </a:r>
            <a:r>
              <a:rPr lang="en"/>
              <a:t> the bell icon and then the “Manage Alerts” button, highlighted in green. We found that our users thought of the bell icon as a read-only part of the interface and did not expect this icon to be associated with the ability to set up a new alert. Our users were also </a:t>
            </a:r>
            <a:r>
              <a:rPr lang="en"/>
              <a:t>confused</a:t>
            </a:r>
            <a:r>
              <a:rPr lang="en"/>
              <a:t> about the difference in meaning between “alert” and “notification”.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e9af70a1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be9af70a1d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decided to reconfigure our alerts functionality. First, we changed the name of this feature from “alerts” to “watchlist” to eliminate confusion regarding the difference between an alert and a notification. </a:t>
            </a:r>
            <a:r>
              <a:rPr lang="en"/>
              <a:t>We also placed a “Watchlist” button in the bottom menu, highlighted in green, to make it easier for our user to find this feature. This button includes the magic wand icon, which we hope illustrates that being notified when someone posts an item that you want to sell is so easy that it’s almost like </a:t>
            </a:r>
            <a:r>
              <a:rPr i="1" lang="en"/>
              <a:t>magic</a:t>
            </a:r>
            <a:r>
              <a:rPr lang="en"/>
              <a:t>. Introducing this button in the bottom menu also reduces the number of clicks required to use this feature, which we hope will make life easier for our users!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e9af70a1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be9af70a1d_0_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Here is a comparison between our original and revised designs. The alerts feature was originally accessed through the bell icon and is now accessed through the “Watchlist” bottom menu button. You can also observe the associated button name and icon changes in the bottom menu.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e9af70a1d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be9af70a1d_0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noticed some issues during our user testing relating to the bottom menu. For example, users thought they could access their past requests using the +Request bottom button, which is highlighted in green. However, we created this button only to help users create new requests. We also noticed users had difficulty finding their requests and offers, which were located in the account view menu. Finally, we learned that users may be confused by not having a home button, as is common in many apps.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 name="Shape 8"/>
        <p:cNvGrpSpPr/>
        <p:nvPr/>
      </p:nvGrpSpPr>
      <p:grpSpPr>
        <a:xfrm>
          <a:off x="0" y="0"/>
          <a:ext cx="0" cy="0"/>
          <a:chOff x="0" y="0"/>
          <a:chExt cx="0" cy="0"/>
        </a:xfrm>
      </p:grpSpPr>
      <p:sp>
        <p:nvSpPr>
          <p:cNvPr id="9" name="Google Shape;9;p32"/>
          <p:cNvSpPr txBox="1"/>
          <p:nvPr>
            <p:ph type="title"/>
          </p:nvPr>
        </p:nvSpPr>
        <p:spPr>
          <a:xfrm>
            <a:off x="457200" y="409575"/>
            <a:ext cx="8229600" cy="28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600">
                <a:solidFill>
                  <a:schemeClr val="dk1"/>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4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6" name="Google Shape;4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4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9" name="Google Shape;49;p4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0" name="Google Shape;5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solidFill>
          <a:schemeClr val="accent4"/>
        </a:solidFill>
      </p:bgPr>
    </p:bg>
    <p:spTree>
      <p:nvGrpSpPr>
        <p:cNvPr id="53" name="Shape 53"/>
        <p:cNvGrpSpPr/>
        <p:nvPr/>
      </p:nvGrpSpPr>
      <p:grpSpPr>
        <a:xfrm>
          <a:off x="0" y="0"/>
          <a:ext cx="0" cy="0"/>
          <a:chOff x="0" y="0"/>
          <a:chExt cx="0" cy="0"/>
        </a:xfrm>
      </p:grpSpPr>
      <p:sp>
        <p:nvSpPr>
          <p:cNvPr id="54" name="Google Shape;54;p44"/>
          <p:cNvSpPr txBox="1"/>
          <p:nvPr>
            <p:ph type="title"/>
          </p:nvPr>
        </p:nvSpPr>
        <p:spPr>
          <a:xfrm>
            <a:off x="4130050" y="1729538"/>
            <a:ext cx="940500" cy="76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55" name="Google Shape;55;p44"/>
          <p:cNvSpPr txBox="1"/>
          <p:nvPr>
            <p:ph idx="2" type="title"/>
          </p:nvPr>
        </p:nvSpPr>
        <p:spPr>
          <a:xfrm>
            <a:off x="1626300" y="3274150"/>
            <a:ext cx="940500" cy="76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56" name="Google Shape;56;p44"/>
          <p:cNvSpPr txBox="1"/>
          <p:nvPr>
            <p:ph idx="3" type="title"/>
          </p:nvPr>
        </p:nvSpPr>
        <p:spPr>
          <a:xfrm>
            <a:off x="637975" y="1729538"/>
            <a:ext cx="940500" cy="76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57" name="Google Shape;57;p44"/>
          <p:cNvSpPr txBox="1"/>
          <p:nvPr>
            <p:ph idx="4" type="title"/>
          </p:nvPr>
        </p:nvSpPr>
        <p:spPr>
          <a:xfrm>
            <a:off x="5157425" y="3274150"/>
            <a:ext cx="940500" cy="76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000"/>
              <a:buNone/>
              <a:defRPr sz="5000">
                <a:solidFill>
                  <a:schemeClr val="lt1"/>
                </a:solidFill>
              </a:defRPr>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58" name="Google Shape;58;p44"/>
          <p:cNvSpPr txBox="1"/>
          <p:nvPr>
            <p:ph idx="5" type="title"/>
          </p:nvPr>
        </p:nvSpPr>
        <p:spPr>
          <a:xfrm>
            <a:off x="685800" y="445025"/>
            <a:ext cx="7772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9" name="Google Shape;59;p44"/>
          <p:cNvSpPr txBox="1"/>
          <p:nvPr>
            <p:ph idx="1" type="subTitle"/>
          </p:nvPr>
        </p:nvSpPr>
        <p:spPr>
          <a:xfrm>
            <a:off x="6145750" y="3274150"/>
            <a:ext cx="2408100" cy="3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0" name="Google Shape;60;p44"/>
          <p:cNvSpPr txBox="1"/>
          <p:nvPr>
            <p:ph idx="6" type="subTitle"/>
          </p:nvPr>
        </p:nvSpPr>
        <p:spPr>
          <a:xfrm>
            <a:off x="5118375" y="1729538"/>
            <a:ext cx="2408100" cy="3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1" name="Google Shape;61;p44"/>
          <p:cNvSpPr txBox="1"/>
          <p:nvPr>
            <p:ph idx="7" type="subTitle"/>
          </p:nvPr>
        </p:nvSpPr>
        <p:spPr>
          <a:xfrm>
            <a:off x="2614625" y="3274150"/>
            <a:ext cx="2408100" cy="3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2" name="Google Shape;62;p44"/>
          <p:cNvSpPr txBox="1"/>
          <p:nvPr>
            <p:ph idx="8" type="subTitle"/>
          </p:nvPr>
        </p:nvSpPr>
        <p:spPr>
          <a:xfrm>
            <a:off x="1626300" y="1729538"/>
            <a:ext cx="2408100" cy="39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solidFill>
                  <a:schemeClr val="dk1"/>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3" name="Google Shape;63;p44"/>
          <p:cNvSpPr txBox="1"/>
          <p:nvPr>
            <p:ph idx="9" type="subTitle"/>
          </p:nvPr>
        </p:nvSpPr>
        <p:spPr>
          <a:xfrm>
            <a:off x="1626300" y="2124931"/>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 name="Google Shape;64;p44"/>
          <p:cNvSpPr txBox="1"/>
          <p:nvPr>
            <p:ph idx="13" type="subTitle"/>
          </p:nvPr>
        </p:nvSpPr>
        <p:spPr>
          <a:xfrm>
            <a:off x="5118375" y="2124943"/>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5" name="Google Shape;65;p44"/>
          <p:cNvSpPr txBox="1"/>
          <p:nvPr>
            <p:ph idx="14" type="subTitle"/>
          </p:nvPr>
        </p:nvSpPr>
        <p:spPr>
          <a:xfrm>
            <a:off x="2634150" y="3683568"/>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6" name="Google Shape;66;p44"/>
          <p:cNvSpPr txBox="1"/>
          <p:nvPr>
            <p:ph idx="15" type="subTitle"/>
          </p:nvPr>
        </p:nvSpPr>
        <p:spPr>
          <a:xfrm>
            <a:off x="6145750" y="3683563"/>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bg>
      <p:bgPr>
        <a:solidFill>
          <a:schemeClr val="accent4"/>
        </a:solidFill>
      </p:bgPr>
    </p:bg>
    <p:spTree>
      <p:nvGrpSpPr>
        <p:cNvPr id="67" name="Shape 67"/>
        <p:cNvGrpSpPr/>
        <p:nvPr/>
      </p:nvGrpSpPr>
      <p:grpSpPr>
        <a:xfrm>
          <a:off x="0" y="0"/>
          <a:ext cx="0" cy="0"/>
          <a:chOff x="0" y="0"/>
          <a:chExt cx="0" cy="0"/>
        </a:xfrm>
      </p:grpSpPr>
      <p:sp>
        <p:nvSpPr>
          <p:cNvPr id="68" name="Google Shape;68;p45"/>
          <p:cNvSpPr txBox="1"/>
          <p:nvPr>
            <p:ph type="title"/>
          </p:nvPr>
        </p:nvSpPr>
        <p:spPr>
          <a:xfrm>
            <a:off x="685800" y="445025"/>
            <a:ext cx="77724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45"/>
          <p:cNvSpPr txBox="1"/>
          <p:nvPr>
            <p:ph idx="1" type="subTitle"/>
          </p:nvPr>
        </p:nvSpPr>
        <p:spPr>
          <a:xfrm>
            <a:off x="6487100" y="2902813"/>
            <a:ext cx="1971000" cy="39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accent5"/>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0" name="Google Shape;70;p45"/>
          <p:cNvSpPr txBox="1"/>
          <p:nvPr>
            <p:ph idx="2" type="subTitle"/>
          </p:nvPr>
        </p:nvSpPr>
        <p:spPr>
          <a:xfrm>
            <a:off x="6487100" y="1681013"/>
            <a:ext cx="1971000" cy="39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solidFill>
                  <a:schemeClr val="accent2"/>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1" name="Google Shape;71;p45"/>
          <p:cNvSpPr txBox="1"/>
          <p:nvPr>
            <p:ph idx="3" type="subTitle"/>
          </p:nvPr>
        </p:nvSpPr>
        <p:spPr>
          <a:xfrm>
            <a:off x="685800" y="2902813"/>
            <a:ext cx="1971000" cy="39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accent1"/>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2" name="Google Shape;72;p45"/>
          <p:cNvSpPr txBox="1"/>
          <p:nvPr>
            <p:ph idx="4" type="subTitle"/>
          </p:nvPr>
        </p:nvSpPr>
        <p:spPr>
          <a:xfrm>
            <a:off x="685800" y="1681013"/>
            <a:ext cx="1971000" cy="391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solidFill>
                  <a:schemeClr val="lt2"/>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3" name="Google Shape;73;p45"/>
          <p:cNvSpPr txBox="1"/>
          <p:nvPr>
            <p:ph idx="5" type="subTitle"/>
          </p:nvPr>
        </p:nvSpPr>
        <p:spPr>
          <a:xfrm>
            <a:off x="6050000" y="3303888"/>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4" name="Google Shape;74;p45"/>
          <p:cNvSpPr txBox="1"/>
          <p:nvPr>
            <p:ph idx="6" type="subTitle"/>
          </p:nvPr>
        </p:nvSpPr>
        <p:spPr>
          <a:xfrm>
            <a:off x="6050000" y="2082084"/>
            <a:ext cx="2408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5" name="Google Shape;75;p45"/>
          <p:cNvSpPr txBox="1"/>
          <p:nvPr>
            <p:ph idx="7" type="subTitle"/>
          </p:nvPr>
        </p:nvSpPr>
        <p:spPr>
          <a:xfrm>
            <a:off x="685800" y="3303888"/>
            <a:ext cx="2408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45"/>
          <p:cNvSpPr txBox="1"/>
          <p:nvPr>
            <p:ph idx="8" type="subTitle"/>
          </p:nvPr>
        </p:nvSpPr>
        <p:spPr>
          <a:xfrm>
            <a:off x="685800" y="2082093"/>
            <a:ext cx="2408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2">
    <p:spTree>
      <p:nvGrpSpPr>
        <p:cNvPr id="77" name="Shape 77"/>
        <p:cNvGrpSpPr/>
        <p:nvPr/>
      </p:nvGrpSpPr>
      <p:grpSpPr>
        <a:xfrm>
          <a:off x="0" y="0"/>
          <a:ext cx="0" cy="0"/>
          <a:chOff x="0" y="0"/>
          <a:chExt cx="0" cy="0"/>
        </a:xfrm>
      </p:grpSpPr>
      <p:sp>
        <p:nvSpPr>
          <p:cNvPr id="78" name="Google Shape;78;p46"/>
          <p:cNvSpPr/>
          <p:nvPr/>
        </p:nvSpPr>
        <p:spPr>
          <a:xfrm rot="-1057018">
            <a:off x="7320336" y="-87392"/>
            <a:ext cx="7796901" cy="3400815"/>
          </a:xfrm>
          <a:custGeom>
            <a:rect b="b" l="l" r="r" t="t"/>
            <a:pathLst>
              <a:path extrusionOk="0" fill="none" h="63771" w="146205">
                <a:moveTo>
                  <a:pt x="28846" y="63770"/>
                </a:moveTo>
                <a:cubicBezTo>
                  <a:pt x="28208" y="59576"/>
                  <a:pt x="25199" y="56232"/>
                  <a:pt x="22342" y="53132"/>
                </a:cubicBezTo>
                <a:cubicBezTo>
                  <a:pt x="18724" y="49211"/>
                  <a:pt x="15107" y="45320"/>
                  <a:pt x="11521" y="41399"/>
                </a:cubicBezTo>
                <a:cubicBezTo>
                  <a:pt x="6931" y="36445"/>
                  <a:pt x="2159" y="31065"/>
                  <a:pt x="1217" y="24408"/>
                </a:cubicBezTo>
                <a:cubicBezTo>
                  <a:pt x="1" y="15745"/>
                  <a:pt x="6080" y="7174"/>
                  <a:pt x="14074" y="3587"/>
                </a:cubicBezTo>
                <a:cubicBezTo>
                  <a:pt x="22038" y="0"/>
                  <a:pt x="31369" y="578"/>
                  <a:pt x="39758" y="3070"/>
                </a:cubicBezTo>
                <a:cubicBezTo>
                  <a:pt x="48148" y="5532"/>
                  <a:pt x="55929" y="9697"/>
                  <a:pt x="63923" y="13253"/>
                </a:cubicBezTo>
                <a:cubicBezTo>
                  <a:pt x="89729" y="24682"/>
                  <a:pt x="119881" y="29302"/>
                  <a:pt x="146204" y="19150"/>
                </a:cubicBezTo>
              </a:path>
            </a:pathLst>
          </a:custGeom>
          <a:noFill/>
          <a:ln cap="flat" cmpd="sng" w="38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46"/>
          <p:cNvSpPr/>
          <p:nvPr/>
        </p:nvSpPr>
        <p:spPr>
          <a:xfrm>
            <a:off x="-248500" y="-132625"/>
            <a:ext cx="3823800" cy="2751600"/>
          </a:xfrm>
          <a:custGeom>
            <a:rect b="b" l="l" r="r" t="t"/>
            <a:pathLst>
              <a:path extrusionOk="0" fill="none" h="110064" w="152952">
                <a:moveTo>
                  <a:pt x="0" y="81066"/>
                </a:moveTo>
                <a:cubicBezTo>
                  <a:pt x="13405" y="71126"/>
                  <a:pt x="30244" y="69272"/>
                  <a:pt x="46202" y="73102"/>
                </a:cubicBezTo>
                <a:cubicBezTo>
                  <a:pt x="53679" y="74896"/>
                  <a:pt x="62220" y="77570"/>
                  <a:pt x="68664" y="81826"/>
                </a:cubicBezTo>
                <a:cubicBezTo>
                  <a:pt x="80519" y="89668"/>
                  <a:pt x="92008" y="99090"/>
                  <a:pt x="105443" y="104440"/>
                </a:cubicBezTo>
                <a:cubicBezTo>
                  <a:pt x="118483" y="109668"/>
                  <a:pt x="136204" y="110063"/>
                  <a:pt x="145930" y="98239"/>
                </a:cubicBezTo>
                <a:cubicBezTo>
                  <a:pt x="152070" y="90792"/>
                  <a:pt x="152952" y="79972"/>
                  <a:pt x="150155" y="70731"/>
                </a:cubicBezTo>
                <a:cubicBezTo>
                  <a:pt x="146082" y="57175"/>
                  <a:pt x="133559" y="48907"/>
                  <a:pt x="131340" y="34804"/>
                </a:cubicBezTo>
                <a:cubicBezTo>
                  <a:pt x="129364" y="22311"/>
                  <a:pt x="133468" y="8724"/>
                  <a:pt x="142799" y="1"/>
                </a:cubicBezTo>
              </a:path>
            </a:pathLst>
          </a:custGeom>
          <a:noFill/>
          <a:ln cap="flat" cmpd="sng" w="38000">
            <a:solidFill>
              <a:schemeClr val="lt1"/>
            </a:solidFill>
            <a:prstDash val="solid"/>
            <a:miter lim="30395"/>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46"/>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36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 name="Google Shape;81;p46"/>
          <p:cNvSpPr txBox="1"/>
          <p:nvPr>
            <p:ph idx="2" type="title"/>
          </p:nvPr>
        </p:nvSpPr>
        <p:spPr>
          <a:xfrm>
            <a:off x="1102660" y="3270500"/>
            <a:ext cx="1828800" cy="32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2" name="Google Shape;82;p46"/>
          <p:cNvSpPr txBox="1"/>
          <p:nvPr>
            <p:ph idx="1" type="subTitle"/>
          </p:nvPr>
        </p:nvSpPr>
        <p:spPr>
          <a:xfrm>
            <a:off x="1102660" y="3681025"/>
            <a:ext cx="1828800" cy="79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3" name="Google Shape;83;p46"/>
          <p:cNvSpPr txBox="1"/>
          <p:nvPr>
            <p:ph idx="3" type="title"/>
          </p:nvPr>
        </p:nvSpPr>
        <p:spPr>
          <a:xfrm>
            <a:off x="3520500" y="3270504"/>
            <a:ext cx="2103000" cy="32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4" name="Google Shape;84;p46"/>
          <p:cNvSpPr txBox="1"/>
          <p:nvPr>
            <p:ph idx="4" type="subTitle"/>
          </p:nvPr>
        </p:nvSpPr>
        <p:spPr>
          <a:xfrm>
            <a:off x="3657600" y="3681029"/>
            <a:ext cx="1828800" cy="79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5" name="Google Shape;85;p46"/>
          <p:cNvSpPr txBox="1"/>
          <p:nvPr>
            <p:ph idx="5" type="title"/>
          </p:nvPr>
        </p:nvSpPr>
        <p:spPr>
          <a:xfrm>
            <a:off x="6206090" y="3273552"/>
            <a:ext cx="1828800" cy="322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100"/>
              <a:buNone/>
              <a:defRPr sz="2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6" name="Google Shape;86;p46"/>
          <p:cNvSpPr txBox="1"/>
          <p:nvPr>
            <p:ph idx="6" type="subTitle"/>
          </p:nvPr>
        </p:nvSpPr>
        <p:spPr>
          <a:xfrm>
            <a:off x="6206090" y="3684077"/>
            <a:ext cx="1828800" cy="79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bg>
      <p:bgPr>
        <a:solidFill>
          <a:schemeClr val="accent4"/>
        </a:solidFill>
      </p:bgPr>
    </p:bg>
    <p:spTree>
      <p:nvGrpSpPr>
        <p:cNvPr id="10" name="Shape 10"/>
        <p:cNvGrpSpPr/>
        <p:nvPr/>
      </p:nvGrpSpPr>
      <p:grpSpPr>
        <a:xfrm>
          <a:off x="0" y="0"/>
          <a:ext cx="0" cy="0"/>
          <a:chOff x="0" y="0"/>
          <a:chExt cx="0" cy="0"/>
        </a:xfrm>
      </p:grpSpPr>
      <p:sp>
        <p:nvSpPr>
          <p:cNvPr id="11" name="Google Shape;11;p33"/>
          <p:cNvSpPr txBox="1"/>
          <p:nvPr>
            <p:ph type="title"/>
          </p:nvPr>
        </p:nvSpPr>
        <p:spPr>
          <a:xfrm>
            <a:off x="685800" y="1105563"/>
            <a:ext cx="4045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b="1" sz="34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 name="Google Shape;12;p33"/>
          <p:cNvSpPr txBox="1"/>
          <p:nvPr>
            <p:ph idx="1" type="subTitle"/>
          </p:nvPr>
        </p:nvSpPr>
        <p:spPr>
          <a:xfrm>
            <a:off x="685800" y="2515863"/>
            <a:ext cx="4045200" cy="41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3" name="Google Shape;13;p33"/>
          <p:cNvSpPr txBox="1"/>
          <p:nvPr>
            <p:ph idx="2" type="subTitle"/>
          </p:nvPr>
        </p:nvSpPr>
        <p:spPr>
          <a:xfrm>
            <a:off x="685800" y="2934663"/>
            <a:ext cx="4045200" cy="121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solidFill>
                  <a:srgbClr val="000000"/>
                </a:solidFill>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 name="Google Shape;14;p33"/>
          <p:cNvSpPr txBox="1"/>
          <p:nvPr>
            <p:ph idx="3" type="subTitle"/>
          </p:nvPr>
        </p:nvSpPr>
        <p:spPr>
          <a:xfrm>
            <a:off x="685800" y="2097063"/>
            <a:ext cx="1378800" cy="41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a:solidFill>
                  <a:schemeClr val="lt2"/>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5" name="Google Shape;15;p33"/>
          <p:cNvSpPr txBox="1"/>
          <p:nvPr>
            <p:ph idx="4" type="subTitle"/>
          </p:nvPr>
        </p:nvSpPr>
        <p:spPr>
          <a:xfrm>
            <a:off x="685800" y="1678275"/>
            <a:ext cx="4045200" cy="418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a:solidFill>
                  <a:schemeClr val="lt2"/>
                </a:solidFill>
                <a:latin typeface="Crete Round"/>
                <a:ea typeface="Crete Round"/>
                <a:cs typeface="Crete Round"/>
                <a:sym typeface="Crete Round"/>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34"/>
          <p:cNvSpPr txBox="1"/>
          <p:nvPr>
            <p:ph type="ctrTitle"/>
          </p:nvPr>
        </p:nvSpPr>
        <p:spPr>
          <a:xfrm>
            <a:off x="457200" y="658050"/>
            <a:ext cx="7465800" cy="1685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 name="Google Shape;18;p34"/>
          <p:cNvSpPr txBox="1"/>
          <p:nvPr>
            <p:ph idx="1" type="subTitle"/>
          </p:nvPr>
        </p:nvSpPr>
        <p:spPr>
          <a:xfrm>
            <a:off x="457200" y="2524825"/>
            <a:ext cx="3528300" cy="39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36"/>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6"/>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37"/>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3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3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3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3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4" name="Google Shape;34;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3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7" name="Google Shape;3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1" name="Google Shape;41;p4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4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3" name="Google Shape;43;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1pPr>
            <a:lvl2pPr lvl="1"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2pPr>
            <a:lvl3pPr lvl="2"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3pPr>
            <a:lvl4pPr lvl="3"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4pPr>
            <a:lvl5pPr lvl="4"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5pPr>
            <a:lvl6pPr lvl="5"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6pPr>
            <a:lvl7pPr lvl="6"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7pPr>
            <a:lvl8pPr lvl="7"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8pPr>
            <a:lvl9pPr lvl="8" marR="0" rtl="0" algn="l">
              <a:lnSpc>
                <a:spcPct val="100000"/>
              </a:lnSpc>
              <a:spcBef>
                <a:spcPts val="0"/>
              </a:spcBef>
              <a:spcAft>
                <a:spcPts val="0"/>
              </a:spcAft>
              <a:buClr>
                <a:schemeClr val="dk1"/>
              </a:buClr>
              <a:buSzPts val="2800"/>
              <a:buFont typeface="Fira Sans Extra Condensed Medium"/>
              <a:buNone/>
              <a:defRPr b="0" i="0" sz="2800" u="none" cap="none" strike="noStrike">
                <a:solidFill>
                  <a:schemeClr val="dk1"/>
                </a:solidFill>
                <a:latin typeface="Fira Sans Extra Condensed Medium"/>
                <a:ea typeface="Fira Sans Extra Condensed Medium"/>
                <a:cs typeface="Fira Sans Extra Condensed Medium"/>
                <a:sym typeface="Fira Sans Extra Condensed Medium"/>
              </a:defRPr>
            </a:lvl9pPr>
          </a:lstStyle>
          <a:p/>
        </p:txBody>
      </p:sp>
      <p:sp>
        <p:nvSpPr>
          <p:cNvPr id="7" name="Google Shape;7;p31"/>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oboto"/>
              <a:buChar char="●"/>
              <a:defRPr b="0" i="0" sz="1800" u="none" cap="none" strike="noStrike">
                <a:solidFill>
                  <a:schemeClr val="dk1"/>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2pPr>
            <a:lvl3pPr indent="-317500" lvl="2" marL="1371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3pPr>
            <a:lvl4pPr indent="-317500" lvl="3" marL="18288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4pPr>
            <a:lvl5pPr indent="-317500" lvl="4" marL="22860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5pPr>
            <a:lvl6pPr indent="-317500" lvl="5" marL="27432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6pPr>
            <a:lvl7pPr indent="-317500" lvl="6" marL="32004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7pPr>
            <a:lvl8pPr indent="-317500" lvl="7" marL="3657600" marR="0" rtl="0" algn="l">
              <a:lnSpc>
                <a:spcPct val="115000"/>
              </a:lnSpc>
              <a:spcBef>
                <a:spcPts val="1600"/>
              </a:spcBef>
              <a:spcAft>
                <a:spcPts val="0"/>
              </a:spcAft>
              <a:buClr>
                <a:schemeClr val="dk1"/>
              </a:buClr>
              <a:buSzPts val="1400"/>
              <a:buFont typeface="Roboto"/>
              <a:buChar char="○"/>
              <a:defRPr b="0" i="0" sz="1400" u="none" cap="none" strike="noStrike">
                <a:solidFill>
                  <a:schemeClr val="dk1"/>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dk1"/>
              </a:buClr>
              <a:buSzPts val="1400"/>
              <a:buFont typeface="Roboto"/>
              <a:buChar char="■"/>
              <a:defRPr b="0" i="0" sz="1400" u="none" cap="none" strike="noStrike">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58.png"/><Relationship Id="rId7"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8.jpg"/><Relationship Id="rId6"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61.png"/><Relationship Id="rId4" Type="http://schemas.openxmlformats.org/officeDocument/2006/relationships/image" Target="../media/image49.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57.png"/><Relationship Id="rId9" Type="http://schemas.openxmlformats.org/officeDocument/2006/relationships/image" Target="../media/image33.png"/><Relationship Id="rId5" Type="http://schemas.openxmlformats.org/officeDocument/2006/relationships/image" Target="../media/image48.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61.png"/><Relationship Id="rId4" Type="http://schemas.openxmlformats.org/officeDocument/2006/relationships/image" Target="../media/image49.png"/><Relationship Id="rId5" Type="http://schemas.openxmlformats.org/officeDocument/2006/relationships/image" Target="../media/image29.png"/><Relationship Id="rId6"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8.png"/><Relationship Id="rId7" Type="http://schemas.openxmlformats.org/officeDocument/2006/relationships/image" Target="../media/image37.png"/><Relationship Id="rId8"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56.png"/><Relationship Id="rId7"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24.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50.png"/><Relationship Id="rId6"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6.png"/><Relationship Id="rId4" Type="http://schemas.openxmlformats.org/officeDocument/2006/relationships/image" Target="../media/image26.png"/><Relationship Id="rId5" Type="http://schemas.openxmlformats.org/officeDocument/2006/relationships/image" Target="../media/image52.png"/><Relationship Id="rId6" Type="http://schemas.openxmlformats.org/officeDocument/2006/relationships/image" Target="../media/image54.png"/><Relationship Id="rId7" Type="http://schemas.openxmlformats.org/officeDocument/2006/relationships/image" Target="../media/image53.png"/><Relationship Id="rId8"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p:nvPr/>
        </p:nvSpPr>
        <p:spPr>
          <a:xfrm>
            <a:off x="0" y="0"/>
            <a:ext cx="9144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
          <p:cNvSpPr/>
          <p:nvPr/>
        </p:nvSpPr>
        <p:spPr>
          <a:xfrm>
            <a:off x="1148025" y="-955200"/>
            <a:ext cx="6848100" cy="6848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6600"/>
              <a:buFont typeface="Arial"/>
              <a:buNone/>
            </a:pPr>
            <a:r>
              <a:t/>
            </a:r>
            <a:endParaRPr b="0" i="0" sz="6600" u="none" cap="none" strike="noStrike">
              <a:solidFill>
                <a:srgbClr val="000000"/>
              </a:solidFill>
              <a:latin typeface="Arial"/>
              <a:ea typeface="Arial"/>
              <a:cs typeface="Arial"/>
              <a:sym typeface="Arial"/>
            </a:endParaRPr>
          </a:p>
        </p:txBody>
      </p:sp>
      <p:sp>
        <p:nvSpPr>
          <p:cNvPr id="93" name="Google Shape;93;p1"/>
          <p:cNvSpPr txBox="1"/>
          <p:nvPr>
            <p:ph idx="4294967295" type="ctrTitle"/>
          </p:nvPr>
        </p:nvSpPr>
        <p:spPr>
          <a:xfrm>
            <a:off x="2828025" y="2327950"/>
            <a:ext cx="3488100" cy="1248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Fira Sans Extra Condensed Medium"/>
              <a:buNone/>
            </a:pPr>
            <a:r>
              <a:rPr b="1" lang="en" sz="4200">
                <a:solidFill>
                  <a:srgbClr val="434343"/>
                </a:solidFill>
                <a:latin typeface="Inter"/>
                <a:ea typeface="Inter"/>
                <a:cs typeface="Inter"/>
                <a:sym typeface="Inter"/>
              </a:rPr>
              <a:t>Reclaim</a:t>
            </a:r>
            <a:endParaRPr b="1" sz="4200">
              <a:solidFill>
                <a:srgbClr val="434343"/>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2800"/>
              <a:buFont typeface="Fira Sans Extra Condensed Medium"/>
              <a:buNone/>
            </a:pPr>
            <a:r>
              <a:rPr lang="en" sz="2400">
                <a:solidFill>
                  <a:srgbClr val="434343"/>
                </a:solidFill>
                <a:latin typeface="Inter"/>
                <a:ea typeface="Inter"/>
                <a:cs typeface="Inter"/>
                <a:sym typeface="Inter"/>
              </a:rPr>
              <a:t>Med-Fi Prototype</a:t>
            </a:r>
            <a:endParaRPr sz="2400">
              <a:solidFill>
                <a:srgbClr val="434343"/>
              </a:solidFill>
              <a:latin typeface="Inter"/>
              <a:ea typeface="Inter"/>
              <a:cs typeface="Inter"/>
              <a:sym typeface="Inter"/>
            </a:endParaRPr>
          </a:p>
        </p:txBody>
      </p:sp>
      <p:pic>
        <p:nvPicPr>
          <p:cNvPr id="94" name="Google Shape;94;p1"/>
          <p:cNvPicPr preferRelativeResize="0"/>
          <p:nvPr/>
        </p:nvPicPr>
        <p:blipFill rotWithShape="1">
          <a:blip r:embed="rId4">
            <a:alphaModFix/>
          </a:blip>
          <a:srcRect b="0" l="0" r="70122" t="0"/>
          <a:stretch/>
        </p:blipFill>
        <p:spPr>
          <a:xfrm>
            <a:off x="4046500" y="1243400"/>
            <a:ext cx="1051151" cy="10286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3" name="Shape 213"/>
        <p:cNvGrpSpPr/>
        <p:nvPr/>
      </p:nvGrpSpPr>
      <p:grpSpPr>
        <a:xfrm>
          <a:off x="0" y="0"/>
          <a:ext cx="0" cy="0"/>
          <a:chOff x="0" y="0"/>
          <a:chExt cx="0" cy="0"/>
        </a:xfrm>
      </p:grpSpPr>
      <p:sp>
        <p:nvSpPr>
          <p:cNvPr id="214" name="Google Shape;214;gbe9af70a1d_0_162"/>
          <p:cNvSpPr txBox="1"/>
          <p:nvPr>
            <p:ph type="title"/>
          </p:nvPr>
        </p:nvSpPr>
        <p:spPr>
          <a:xfrm>
            <a:off x="4457700" y="412675"/>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Solution: Redesigned Menu</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215" name="Google Shape;215;gbe9af70a1d_0_162"/>
          <p:cNvSpPr txBox="1"/>
          <p:nvPr>
            <p:ph idx="2" type="subTitle"/>
          </p:nvPr>
        </p:nvSpPr>
        <p:spPr>
          <a:xfrm>
            <a:off x="4898175" y="2367288"/>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Changed new request button to “Your Posts”</a:t>
            </a:r>
            <a:endParaRPr sz="2000">
              <a:solidFill>
                <a:srgbClr val="FFFFFF"/>
              </a:solidFill>
              <a:latin typeface="Inter"/>
              <a:ea typeface="Inter"/>
              <a:cs typeface="Inter"/>
              <a:sym typeface="Inter"/>
            </a:endParaRPr>
          </a:p>
        </p:txBody>
      </p:sp>
      <p:sp>
        <p:nvSpPr>
          <p:cNvPr id="216" name="Google Shape;216;gbe9af70a1d_0_162"/>
          <p:cNvSpPr txBox="1"/>
          <p:nvPr>
            <p:ph idx="4" type="subTitle"/>
          </p:nvPr>
        </p:nvSpPr>
        <p:spPr>
          <a:xfrm>
            <a:off x="4457700" y="985388"/>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Edits to </a:t>
            </a:r>
            <a:r>
              <a:rPr i="1" lang="en">
                <a:solidFill>
                  <a:srgbClr val="45818E"/>
                </a:solidFill>
                <a:latin typeface="Molengo"/>
                <a:ea typeface="Molengo"/>
                <a:cs typeface="Molengo"/>
                <a:sym typeface="Molengo"/>
              </a:rPr>
              <a:t>3 of the bottom buttons</a:t>
            </a:r>
            <a:endParaRPr i="1">
              <a:solidFill>
                <a:srgbClr val="45818E"/>
              </a:solidFill>
              <a:latin typeface="Molengo"/>
              <a:ea typeface="Molengo"/>
              <a:cs typeface="Molengo"/>
              <a:sym typeface="Molengo"/>
            </a:endParaRPr>
          </a:p>
        </p:txBody>
      </p:sp>
      <p:pic>
        <p:nvPicPr>
          <p:cNvPr id="217" name="Google Shape;217;gbe9af70a1d_0_162"/>
          <p:cNvPicPr preferRelativeResize="0"/>
          <p:nvPr/>
        </p:nvPicPr>
        <p:blipFill rotWithShape="1">
          <a:blip r:embed="rId3">
            <a:alphaModFix/>
          </a:blip>
          <a:srcRect b="0" l="0" r="0" t="0"/>
          <a:stretch/>
        </p:blipFill>
        <p:spPr>
          <a:xfrm>
            <a:off x="4636750" y="2477063"/>
            <a:ext cx="204275" cy="288850"/>
          </a:xfrm>
          <a:prstGeom prst="rect">
            <a:avLst/>
          </a:prstGeom>
          <a:noFill/>
          <a:ln>
            <a:noFill/>
          </a:ln>
        </p:spPr>
      </p:pic>
      <p:sp>
        <p:nvSpPr>
          <p:cNvPr id="218" name="Google Shape;218;gbe9af70a1d_0_162"/>
          <p:cNvSpPr/>
          <p:nvPr/>
        </p:nvSpPr>
        <p:spPr>
          <a:xfrm>
            <a:off x="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be9af70a1d_0_162"/>
          <p:cNvSpPr txBox="1"/>
          <p:nvPr>
            <p:ph idx="2" type="subTitle"/>
          </p:nvPr>
        </p:nvSpPr>
        <p:spPr>
          <a:xfrm>
            <a:off x="4898175" y="1494413"/>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Changed “Browse” button to home</a:t>
            </a:r>
            <a:endParaRPr sz="2000">
              <a:solidFill>
                <a:srgbClr val="FFFFFF"/>
              </a:solidFill>
              <a:latin typeface="Inter"/>
              <a:ea typeface="Inter"/>
              <a:cs typeface="Inter"/>
              <a:sym typeface="Inter"/>
            </a:endParaRPr>
          </a:p>
        </p:txBody>
      </p:sp>
      <p:pic>
        <p:nvPicPr>
          <p:cNvPr id="220" name="Google Shape;220;gbe9af70a1d_0_162"/>
          <p:cNvPicPr preferRelativeResize="0"/>
          <p:nvPr/>
        </p:nvPicPr>
        <p:blipFill rotWithShape="1">
          <a:blip r:embed="rId3">
            <a:alphaModFix/>
          </a:blip>
          <a:srcRect b="0" l="0" r="0" t="0"/>
          <a:stretch/>
        </p:blipFill>
        <p:spPr>
          <a:xfrm>
            <a:off x="4636750" y="1608113"/>
            <a:ext cx="204275" cy="288850"/>
          </a:xfrm>
          <a:prstGeom prst="rect">
            <a:avLst/>
          </a:prstGeom>
          <a:noFill/>
          <a:ln>
            <a:noFill/>
          </a:ln>
        </p:spPr>
      </p:pic>
      <p:sp>
        <p:nvSpPr>
          <p:cNvPr id="221" name="Google Shape;221;gbe9af70a1d_0_162"/>
          <p:cNvSpPr/>
          <p:nvPr/>
        </p:nvSpPr>
        <p:spPr>
          <a:xfrm rot="-5400000">
            <a:off x="3209100" y="22182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gbe9af70a1d_0_162"/>
          <p:cNvSpPr/>
          <p:nvPr/>
        </p:nvSpPr>
        <p:spPr>
          <a:xfrm>
            <a:off x="2348348" y="942944"/>
            <a:ext cx="354900" cy="217500"/>
          </a:xfrm>
          <a:prstGeom prst="ellipse">
            <a:avLst/>
          </a:prstGeom>
          <a:solidFill>
            <a:srgbClr val="4EA57C">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be9af70a1d_0_162"/>
          <p:cNvSpPr txBox="1"/>
          <p:nvPr>
            <p:ph idx="2" type="subTitle"/>
          </p:nvPr>
        </p:nvSpPr>
        <p:spPr>
          <a:xfrm>
            <a:off x="4898175" y="3240179"/>
            <a:ext cx="3638400" cy="1145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“Your Posts” now includes options to view what you have requested and offered</a:t>
            </a:r>
            <a:endParaRPr sz="2000">
              <a:solidFill>
                <a:srgbClr val="FFFFFF"/>
              </a:solidFill>
              <a:latin typeface="Inter"/>
              <a:ea typeface="Inter"/>
              <a:cs typeface="Inter"/>
              <a:sym typeface="Inter"/>
            </a:endParaRPr>
          </a:p>
        </p:txBody>
      </p:sp>
      <p:pic>
        <p:nvPicPr>
          <p:cNvPr id="224" name="Google Shape;224;gbe9af70a1d_0_162"/>
          <p:cNvPicPr preferRelativeResize="0"/>
          <p:nvPr/>
        </p:nvPicPr>
        <p:blipFill rotWithShape="1">
          <a:blip r:embed="rId3">
            <a:alphaModFix/>
          </a:blip>
          <a:srcRect b="0" l="0" r="0" t="0"/>
          <a:stretch/>
        </p:blipFill>
        <p:spPr>
          <a:xfrm>
            <a:off x="4636750" y="3349938"/>
            <a:ext cx="204275" cy="288850"/>
          </a:xfrm>
          <a:prstGeom prst="rect">
            <a:avLst/>
          </a:prstGeom>
          <a:noFill/>
          <a:ln>
            <a:noFill/>
          </a:ln>
        </p:spPr>
      </p:pic>
      <p:sp>
        <p:nvSpPr>
          <p:cNvPr id="225" name="Google Shape;225;gbe9af70a1d_0_162"/>
          <p:cNvSpPr txBox="1"/>
          <p:nvPr/>
        </p:nvSpPr>
        <p:spPr>
          <a:xfrm>
            <a:off x="6869475" y="4808375"/>
            <a:ext cx="234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pic>
        <p:nvPicPr>
          <p:cNvPr id="226" name="Google Shape;226;gbe9af70a1d_0_162"/>
          <p:cNvPicPr preferRelativeResize="0"/>
          <p:nvPr/>
        </p:nvPicPr>
        <p:blipFill>
          <a:blip r:embed="rId4">
            <a:alphaModFix/>
          </a:blip>
          <a:stretch>
            <a:fillRect/>
          </a:stretch>
        </p:blipFill>
        <p:spPr>
          <a:xfrm>
            <a:off x="732250" y="114948"/>
            <a:ext cx="2292045" cy="4568651"/>
          </a:xfrm>
          <a:prstGeom prst="rect">
            <a:avLst/>
          </a:prstGeom>
          <a:noFill/>
          <a:ln>
            <a:noFill/>
          </a:ln>
        </p:spPr>
      </p:pic>
      <p:sp>
        <p:nvSpPr>
          <p:cNvPr id="227" name="Google Shape;227;gbe9af70a1d_0_162"/>
          <p:cNvSpPr/>
          <p:nvPr/>
        </p:nvSpPr>
        <p:spPr>
          <a:xfrm>
            <a:off x="1019050" y="4274975"/>
            <a:ext cx="800100" cy="1962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gbe9af70a1d_0_177"/>
          <p:cNvSpPr/>
          <p:nvPr/>
        </p:nvSpPr>
        <p:spPr>
          <a:xfrm rot="10800000">
            <a:off x="4247550" y="-450"/>
            <a:ext cx="648900" cy="362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be9af70a1d_0_177"/>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accent1"/>
                </a:solidFill>
              </a:rPr>
              <a:t>Bottom Menu</a:t>
            </a:r>
            <a:r>
              <a:rPr lang="en">
                <a:solidFill>
                  <a:schemeClr val="accent1"/>
                </a:solidFill>
              </a:rPr>
              <a:t> </a:t>
            </a:r>
            <a:r>
              <a:rPr lang="en">
                <a:solidFill>
                  <a:schemeClr val="accent1"/>
                </a:solidFill>
              </a:rPr>
              <a:t>Redesign Comparison</a:t>
            </a:r>
            <a:endParaRPr>
              <a:solidFill>
                <a:schemeClr val="accent1"/>
              </a:solidFill>
            </a:endParaRPr>
          </a:p>
        </p:txBody>
      </p:sp>
      <p:sp>
        <p:nvSpPr>
          <p:cNvPr id="234" name="Google Shape;234;gbe9af70a1d_0_177"/>
          <p:cNvSpPr/>
          <p:nvPr/>
        </p:nvSpPr>
        <p:spPr>
          <a:xfrm>
            <a:off x="4247975" y="2487250"/>
            <a:ext cx="486300" cy="495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gbe9af70a1d_0_177"/>
          <p:cNvPicPr preferRelativeResize="0"/>
          <p:nvPr/>
        </p:nvPicPr>
        <p:blipFill rotWithShape="1">
          <a:blip r:embed="rId3">
            <a:alphaModFix/>
          </a:blip>
          <a:srcRect b="0" l="0" r="0" t="0"/>
          <a:stretch/>
        </p:blipFill>
        <p:spPr>
          <a:xfrm>
            <a:off x="1870038" y="1177600"/>
            <a:ext cx="1743250" cy="3581399"/>
          </a:xfrm>
          <a:prstGeom prst="rect">
            <a:avLst/>
          </a:prstGeom>
          <a:noFill/>
          <a:ln>
            <a:noFill/>
          </a:ln>
        </p:spPr>
      </p:pic>
      <p:sp>
        <p:nvSpPr>
          <p:cNvPr id="236" name="Google Shape;236;gbe9af70a1d_0_177"/>
          <p:cNvSpPr/>
          <p:nvPr/>
        </p:nvSpPr>
        <p:spPr>
          <a:xfrm>
            <a:off x="4987425" y="1105700"/>
            <a:ext cx="2856300" cy="403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be9af70a1d_0_177"/>
          <p:cNvSpPr/>
          <p:nvPr/>
        </p:nvSpPr>
        <p:spPr>
          <a:xfrm>
            <a:off x="6830900" y="1845923"/>
            <a:ext cx="278700" cy="170700"/>
          </a:xfrm>
          <a:prstGeom prst="ellipse">
            <a:avLst/>
          </a:prstGeom>
          <a:solidFill>
            <a:srgbClr val="4EA57C">
              <a:alpha val="4863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gbe9af70a1d_0_177"/>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Roboto"/>
                <a:ea typeface="Roboto"/>
                <a:cs typeface="Roboto"/>
                <a:sym typeface="Roboto"/>
              </a:rPr>
              <a:t>* See speaker notes for more details</a:t>
            </a:r>
            <a:endParaRPr sz="1000">
              <a:solidFill>
                <a:schemeClr val="accent1"/>
              </a:solidFill>
              <a:latin typeface="Roboto"/>
              <a:ea typeface="Roboto"/>
              <a:cs typeface="Roboto"/>
              <a:sym typeface="Roboto"/>
            </a:endParaRPr>
          </a:p>
        </p:txBody>
      </p:sp>
      <p:pic>
        <p:nvPicPr>
          <p:cNvPr id="239" name="Google Shape;239;gbe9af70a1d_0_177"/>
          <p:cNvPicPr preferRelativeResize="0"/>
          <p:nvPr/>
        </p:nvPicPr>
        <p:blipFill>
          <a:blip r:embed="rId4">
            <a:alphaModFix/>
          </a:blip>
          <a:stretch>
            <a:fillRect/>
          </a:stretch>
        </p:blipFill>
        <p:spPr>
          <a:xfrm>
            <a:off x="5435812" y="1105690"/>
            <a:ext cx="1838151" cy="3663911"/>
          </a:xfrm>
          <a:prstGeom prst="rect">
            <a:avLst/>
          </a:prstGeom>
          <a:noFill/>
          <a:ln>
            <a:noFill/>
          </a:ln>
        </p:spPr>
      </p:pic>
      <p:sp>
        <p:nvSpPr>
          <p:cNvPr id="240" name="Google Shape;240;gbe9af70a1d_0_177"/>
          <p:cNvSpPr/>
          <p:nvPr/>
        </p:nvSpPr>
        <p:spPr>
          <a:xfrm>
            <a:off x="5566413" y="1877650"/>
            <a:ext cx="1548600" cy="1707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gbe9af70a1d_0_177"/>
          <p:cNvSpPr/>
          <p:nvPr/>
        </p:nvSpPr>
        <p:spPr>
          <a:xfrm>
            <a:off x="6542138" y="1635375"/>
            <a:ext cx="573000" cy="1962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gbe9af70a1d_0_177"/>
          <p:cNvSpPr/>
          <p:nvPr/>
        </p:nvSpPr>
        <p:spPr>
          <a:xfrm>
            <a:off x="2549075" y="4422313"/>
            <a:ext cx="3852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46" name="Shape 246"/>
        <p:cNvGrpSpPr/>
        <p:nvPr/>
      </p:nvGrpSpPr>
      <p:grpSpPr>
        <a:xfrm>
          <a:off x="0" y="0"/>
          <a:ext cx="0" cy="0"/>
          <a:chOff x="0" y="0"/>
          <a:chExt cx="0" cy="0"/>
        </a:xfrm>
      </p:grpSpPr>
      <p:sp>
        <p:nvSpPr>
          <p:cNvPr id="247" name="Google Shape;247;gbe9af70a1d_0_222"/>
          <p:cNvSpPr txBox="1"/>
          <p:nvPr>
            <p:ph type="title"/>
          </p:nvPr>
        </p:nvSpPr>
        <p:spPr>
          <a:xfrm>
            <a:off x="685800" y="715375"/>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Problem: Account View </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248" name="Google Shape;248;gbe9af70a1d_0_222"/>
          <p:cNvSpPr txBox="1"/>
          <p:nvPr>
            <p:ph idx="2" type="subTitle"/>
          </p:nvPr>
        </p:nvSpPr>
        <p:spPr>
          <a:xfrm>
            <a:off x="1126275" y="2669988"/>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Confusion between “Your Details” and “Manage”</a:t>
            </a:r>
            <a:endParaRPr sz="2000">
              <a:solidFill>
                <a:srgbClr val="FFFFFF"/>
              </a:solidFill>
              <a:latin typeface="Inter"/>
              <a:ea typeface="Inter"/>
              <a:cs typeface="Inter"/>
              <a:sym typeface="Inter"/>
            </a:endParaRPr>
          </a:p>
        </p:txBody>
      </p:sp>
      <p:sp>
        <p:nvSpPr>
          <p:cNvPr id="249" name="Google Shape;249;gbe9af70a1d_0_222"/>
          <p:cNvSpPr txBox="1"/>
          <p:nvPr>
            <p:ph idx="4" type="subTitle"/>
          </p:nvPr>
        </p:nvSpPr>
        <p:spPr>
          <a:xfrm>
            <a:off x="685800" y="1288088"/>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Recap from our user testing</a:t>
            </a:r>
            <a:endParaRPr i="1">
              <a:solidFill>
                <a:srgbClr val="45818E"/>
              </a:solidFill>
              <a:latin typeface="Molengo"/>
              <a:ea typeface="Molengo"/>
              <a:cs typeface="Molengo"/>
              <a:sym typeface="Molengo"/>
            </a:endParaRPr>
          </a:p>
        </p:txBody>
      </p:sp>
      <p:pic>
        <p:nvPicPr>
          <p:cNvPr id="250" name="Google Shape;250;gbe9af70a1d_0_222"/>
          <p:cNvPicPr preferRelativeResize="0"/>
          <p:nvPr/>
        </p:nvPicPr>
        <p:blipFill rotWithShape="1">
          <a:blip r:embed="rId3">
            <a:alphaModFix/>
          </a:blip>
          <a:srcRect b="0" l="0" r="0" t="0"/>
          <a:stretch/>
        </p:blipFill>
        <p:spPr>
          <a:xfrm>
            <a:off x="922000" y="2779763"/>
            <a:ext cx="204275" cy="288850"/>
          </a:xfrm>
          <a:prstGeom prst="rect">
            <a:avLst/>
          </a:prstGeom>
          <a:noFill/>
          <a:ln>
            <a:noFill/>
          </a:ln>
        </p:spPr>
      </p:pic>
      <p:sp>
        <p:nvSpPr>
          <p:cNvPr id="251" name="Google Shape;251;gbe9af70a1d_0_222"/>
          <p:cNvSpPr/>
          <p:nvPr/>
        </p:nvSpPr>
        <p:spPr>
          <a:xfrm>
            <a:off x="550545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be9af70a1d_0_222"/>
          <p:cNvSpPr txBox="1"/>
          <p:nvPr>
            <p:ph idx="2" type="subTitle"/>
          </p:nvPr>
        </p:nvSpPr>
        <p:spPr>
          <a:xfrm>
            <a:off x="1126275" y="1797113"/>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Menu</a:t>
            </a:r>
            <a:r>
              <a:rPr lang="en" sz="2000">
                <a:solidFill>
                  <a:srgbClr val="FFFFFF"/>
                </a:solidFill>
                <a:latin typeface="Inter"/>
                <a:ea typeface="Inter"/>
                <a:cs typeface="Inter"/>
                <a:sym typeface="Inter"/>
              </a:rPr>
              <a:t> included </a:t>
            </a:r>
            <a:r>
              <a:rPr lang="en" sz="2000">
                <a:solidFill>
                  <a:srgbClr val="FFFFFF"/>
                </a:solidFill>
                <a:latin typeface="Inter"/>
                <a:ea typeface="Inter"/>
                <a:cs typeface="Inter"/>
                <a:sym typeface="Inter"/>
              </a:rPr>
              <a:t>key </a:t>
            </a:r>
            <a:r>
              <a:rPr lang="en" sz="2000">
                <a:solidFill>
                  <a:srgbClr val="FFFFFF"/>
                </a:solidFill>
                <a:latin typeface="Inter"/>
                <a:ea typeface="Inter"/>
                <a:cs typeface="Inter"/>
                <a:sym typeface="Inter"/>
              </a:rPr>
              <a:t>functions that were difficult to reach</a:t>
            </a:r>
            <a:endParaRPr sz="2000">
              <a:solidFill>
                <a:srgbClr val="FFFFFF"/>
              </a:solidFill>
              <a:latin typeface="Inter"/>
              <a:ea typeface="Inter"/>
              <a:cs typeface="Inter"/>
              <a:sym typeface="Inter"/>
            </a:endParaRPr>
          </a:p>
        </p:txBody>
      </p:sp>
      <p:pic>
        <p:nvPicPr>
          <p:cNvPr id="253" name="Google Shape;253;gbe9af70a1d_0_222"/>
          <p:cNvPicPr preferRelativeResize="0"/>
          <p:nvPr/>
        </p:nvPicPr>
        <p:blipFill rotWithShape="1">
          <a:blip r:embed="rId3">
            <a:alphaModFix/>
          </a:blip>
          <a:srcRect b="0" l="0" r="0" t="0"/>
          <a:stretch/>
        </p:blipFill>
        <p:spPr>
          <a:xfrm>
            <a:off x="922000" y="1910813"/>
            <a:ext cx="204275" cy="288850"/>
          </a:xfrm>
          <a:prstGeom prst="rect">
            <a:avLst/>
          </a:prstGeom>
          <a:noFill/>
          <a:ln>
            <a:noFill/>
          </a:ln>
        </p:spPr>
      </p:pic>
      <p:sp>
        <p:nvSpPr>
          <p:cNvPr id="254" name="Google Shape;254;gbe9af70a1d_0_222"/>
          <p:cNvSpPr/>
          <p:nvPr/>
        </p:nvSpPr>
        <p:spPr>
          <a:xfrm rot="5400000">
            <a:off x="5285850" y="23325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5" name="Google Shape;255;gbe9af70a1d_0_222"/>
          <p:cNvPicPr preferRelativeResize="0"/>
          <p:nvPr/>
        </p:nvPicPr>
        <p:blipFill rotWithShape="1">
          <a:blip r:embed="rId4">
            <a:alphaModFix/>
          </a:blip>
          <a:srcRect b="0" l="0" r="0" t="0"/>
          <a:stretch/>
        </p:blipFill>
        <p:spPr>
          <a:xfrm>
            <a:off x="6290250" y="251050"/>
            <a:ext cx="2339399" cy="4641376"/>
          </a:xfrm>
          <a:prstGeom prst="rect">
            <a:avLst/>
          </a:prstGeom>
          <a:noFill/>
          <a:ln>
            <a:noFill/>
          </a:ln>
        </p:spPr>
      </p:pic>
      <p:sp>
        <p:nvSpPr>
          <p:cNvPr id="256" name="Google Shape;256;gbe9af70a1d_0_222"/>
          <p:cNvSpPr/>
          <p:nvPr/>
        </p:nvSpPr>
        <p:spPr>
          <a:xfrm>
            <a:off x="6415150" y="1152525"/>
            <a:ext cx="2052600" cy="1962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be9af70a1d_0_222"/>
          <p:cNvSpPr txBox="1"/>
          <p:nvPr>
            <p:ph idx="2" type="subTitle"/>
          </p:nvPr>
        </p:nvSpPr>
        <p:spPr>
          <a:xfrm>
            <a:off x="1092600" y="3542863"/>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Uncertainty about privacy of user information</a:t>
            </a:r>
            <a:endParaRPr sz="2000">
              <a:solidFill>
                <a:srgbClr val="FFFFFF"/>
              </a:solidFill>
              <a:latin typeface="Inter"/>
              <a:ea typeface="Inter"/>
              <a:cs typeface="Inter"/>
              <a:sym typeface="Inter"/>
            </a:endParaRPr>
          </a:p>
        </p:txBody>
      </p:sp>
      <p:pic>
        <p:nvPicPr>
          <p:cNvPr id="258" name="Google Shape;258;gbe9af70a1d_0_222"/>
          <p:cNvPicPr preferRelativeResize="0"/>
          <p:nvPr/>
        </p:nvPicPr>
        <p:blipFill rotWithShape="1">
          <a:blip r:embed="rId3">
            <a:alphaModFix/>
          </a:blip>
          <a:srcRect b="0" l="0" r="0" t="0"/>
          <a:stretch/>
        </p:blipFill>
        <p:spPr>
          <a:xfrm>
            <a:off x="888325" y="3652638"/>
            <a:ext cx="204275" cy="288850"/>
          </a:xfrm>
          <a:prstGeom prst="rect">
            <a:avLst/>
          </a:prstGeom>
          <a:noFill/>
          <a:ln>
            <a:noFill/>
          </a:ln>
        </p:spPr>
      </p:pic>
      <p:sp>
        <p:nvSpPr>
          <p:cNvPr id="259" name="Google Shape;259;gbe9af70a1d_0_222"/>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63" name="Shape 263"/>
        <p:cNvGrpSpPr/>
        <p:nvPr/>
      </p:nvGrpSpPr>
      <p:grpSpPr>
        <a:xfrm>
          <a:off x="0" y="0"/>
          <a:ext cx="0" cy="0"/>
          <a:chOff x="0" y="0"/>
          <a:chExt cx="0" cy="0"/>
        </a:xfrm>
      </p:grpSpPr>
      <p:sp>
        <p:nvSpPr>
          <p:cNvPr id="264" name="Google Shape;264;gbe9af70a1d_0_235"/>
          <p:cNvSpPr txBox="1"/>
          <p:nvPr>
            <p:ph type="title"/>
          </p:nvPr>
        </p:nvSpPr>
        <p:spPr>
          <a:xfrm>
            <a:off x="4343400" y="712975"/>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Solution: New Account View </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265" name="Google Shape;265;gbe9af70a1d_0_235"/>
          <p:cNvSpPr txBox="1"/>
          <p:nvPr>
            <p:ph idx="2" type="subTitle"/>
          </p:nvPr>
        </p:nvSpPr>
        <p:spPr>
          <a:xfrm>
            <a:off x="4783875" y="2591388"/>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This enabled us to remove the top menu</a:t>
            </a:r>
            <a:endParaRPr sz="2000">
              <a:solidFill>
                <a:srgbClr val="FFFFFF"/>
              </a:solidFill>
              <a:latin typeface="Inter"/>
              <a:ea typeface="Inter"/>
              <a:cs typeface="Inter"/>
              <a:sym typeface="Inter"/>
            </a:endParaRPr>
          </a:p>
        </p:txBody>
      </p:sp>
      <p:sp>
        <p:nvSpPr>
          <p:cNvPr id="266" name="Google Shape;266;gbe9af70a1d_0_235"/>
          <p:cNvSpPr txBox="1"/>
          <p:nvPr>
            <p:ph idx="4" type="subTitle"/>
          </p:nvPr>
        </p:nvSpPr>
        <p:spPr>
          <a:xfrm>
            <a:off x="4343400" y="1285688"/>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Simplifying</a:t>
            </a:r>
            <a:r>
              <a:rPr i="1" lang="en">
                <a:solidFill>
                  <a:srgbClr val="45818E"/>
                </a:solidFill>
                <a:latin typeface="Molengo"/>
                <a:ea typeface="Molengo"/>
                <a:cs typeface="Molengo"/>
                <a:sym typeface="Molengo"/>
              </a:rPr>
              <a:t> and clarifying</a:t>
            </a:r>
            <a:endParaRPr i="1">
              <a:solidFill>
                <a:srgbClr val="45818E"/>
              </a:solidFill>
              <a:latin typeface="Molengo"/>
              <a:ea typeface="Molengo"/>
              <a:cs typeface="Molengo"/>
              <a:sym typeface="Molengo"/>
            </a:endParaRPr>
          </a:p>
        </p:txBody>
      </p:sp>
      <p:pic>
        <p:nvPicPr>
          <p:cNvPr id="267" name="Google Shape;267;gbe9af70a1d_0_235"/>
          <p:cNvPicPr preferRelativeResize="0"/>
          <p:nvPr/>
        </p:nvPicPr>
        <p:blipFill rotWithShape="1">
          <a:blip r:embed="rId3">
            <a:alphaModFix/>
          </a:blip>
          <a:srcRect b="0" l="0" r="0" t="0"/>
          <a:stretch/>
        </p:blipFill>
        <p:spPr>
          <a:xfrm>
            <a:off x="4579600" y="2701163"/>
            <a:ext cx="204275" cy="288850"/>
          </a:xfrm>
          <a:prstGeom prst="rect">
            <a:avLst/>
          </a:prstGeom>
          <a:noFill/>
          <a:ln>
            <a:noFill/>
          </a:ln>
        </p:spPr>
      </p:pic>
      <p:sp>
        <p:nvSpPr>
          <p:cNvPr id="268" name="Google Shape;268;gbe9af70a1d_0_235"/>
          <p:cNvSpPr/>
          <p:nvPr/>
        </p:nvSpPr>
        <p:spPr>
          <a:xfrm>
            <a:off x="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be9af70a1d_0_235"/>
          <p:cNvSpPr txBox="1"/>
          <p:nvPr>
            <p:ph idx="2" type="subTitle"/>
          </p:nvPr>
        </p:nvSpPr>
        <p:spPr>
          <a:xfrm>
            <a:off x="4783875" y="1794713"/>
            <a:ext cx="3638400" cy="7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2000">
                <a:solidFill>
                  <a:schemeClr val="lt1"/>
                </a:solidFill>
                <a:latin typeface="Inter"/>
                <a:ea typeface="Inter"/>
                <a:cs typeface="Inter"/>
                <a:sym typeface="Inter"/>
              </a:rPr>
              <a:t>Merged “Your Details” and “Manage” buttons </a:t>
            </a:r>
            <a:endParaRPr sz="2000">
              <a:solidFill>
                <a:schemeClr val="lt1"/>
              </a:solidFill>
              <a:latin typeface="Inter"/>
              <a:ea typeface="Inter"/>
              <a:cs typeface="Inter"/>
              <a:sym typeface="Inter"/>
            </a:endParaRPr>
          </a:p>
          <a:p>
            <a:pPr indent="0" lvl="0" marL="0" rtl="0" algn="l">
              <a:lnSpc>
                <a:spcPct val="100000"/>
              </a:lnSpc>
              <a:spcBef>
                <a:spcPts val="0"/>
              </a:spcBef>
              <a:spcAft>
                <a:spcPts val="0"/>
              </a:spcAft>
              <a:buSzPts val="1400"/>
              <a:buNone/>
            </a:pPr>
            <a:r>
              <a:t/>
            </a:r>
            <a:endParaRPr sz="2000">
              <a:solidFill>
                <a:srgbClr val="FFFFFF"/>
              </a:solidFill>
              <a:latin typeface="Inter"/>
              <a:ea typeface="Inter"/>
              <a:cs typeface="Inter"/>
              <a:sym typeface="Inter"/>
            </a:endParaRPr>
          </a:p>
        </p:txBody>
      </p:sp>
      <p:pic>
        <p:nvPicPr>
          <p:cNvPr id="270" name="Google Shape;270;gbe9af70a1d_0_235"/>
          <p:cNvPicPr preferRelativeResize="0"/>
          <p:nvPr/>
        </p:nvPicPr>
        <p:blipFill rotWithShape="1">
          <a:blip r:embed="rId3">
            <a:alphaModFix/>
          </a:blip>
          <a:srcRect b="0" l="0" r="0" t="0"/>
          <a:stretch/>
        </p:blipFill>
        <p:spPr>
          <a:xfrm>
            <a:off x="4579600" y="1908413"/>
            <a:ext cx="204275" cy="288850"/>
          </a:xfrm>
          <a:prstGeom prst="rect">
            <a:avLst/>
          </a:prstGeom>
          <a:noFill/>
          <a:ln>
            <a:noFill/>
          </a:ln>
        </p:spPr>
      </p:pic>
      <p:sp>
        <p:nvSpPr>
          <p:cNvPr id="271" name="Google Shape;271;gbe9af70a1d_0_235"/>
          <p:cNvSpPr/>
          <p:nvPr/>
        </p:nvSpPr>
        <p:spPr>
          <a:xfrm rot="-5400000">
            <a:off x="3209100" y="22182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be9af70a1d_0_235"/>
          <p:cNvSpPr txBox="1"/>
          <p:nvPr>
            <p:ph idx="2" type="subTitle"/>
          </p:nvPr>
        </p:nvSpPr>
        <p:spPr>
          <a:xfrm>
            <a:off x="4783875" y="3388073"/>
            <a:ext cx="3638400" cy="7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2000">
                <a:solidFill>
                  <a:schemeClr val="lt1"/>
                </a:solidFill>
                <a:latin typeface="Inter"/>
                <a:ea typeface="Inter"/>
                <a:cs typeface="Inter"/>
                <a:sym typeface="Inter"/>
              </a:rPr>
              <a:t>Clarified sharing of user data</a:t>
            </a:r>
            <a:endParaRPr sz="2000">
              <a:solidFill>
                <a:schemeClr val="lt1"/>
              </a:solidFill>
              <a:latin typeface="Inter"/>
              <a:ea typeface="Inter"/>
              <a:cs typeface="Inter"/>
              <a:sym typeface="Inter"/>
            </a:endParaRPr>
          </a:p>
          <a:p>
            <a:pPr indent="0" lvl="0" marL="0" rtl="0" algn="l">
              <a:lnSpc>
                <a:spcPct val="100000"/>
              </a:lnSpc>
              <a:spcBef>
                <a:spcPts val="0"/>
              </a:spcBef>
              <a:spcAft>
                <a:spcPts val="0"/>
              </a:spcAft>
              <a:buSzPts val="1400"/>
              <a:buNone/>
            </a:pPr>
            <a:r>
              <a:t/>
            </a:r>
            <a:endParaRPr sz="2000">
              <a:solidFill>
                <a:srgbClr val="FFFFFF"/>
              </a:solidFill>
              <a:latin typeface="Inter"/>
              <a:ea typeface="Inter"/>
              <a:cs typeface="Inter"/>
              <a:sym typeface="Inter"/>
            </a:endParaRPr>
          </a:p>
        </p:txBody>
      </p:sp>
      <p:pic>
        <p:nvPicPr>
          <p:cNvPr id="273" name="Google Shape;273;gbe9af70a1d_0_235"/>
          <p:cNvPicPr preferRelativeResize="0"/>
          <p:nvPr/>
        </p:nvPicPr>
        <p:blipFill rotWithShape="1">
          <a:blip r:embed="rId3">
            <a:alphaModFix/>
          </a:blip>
          <a:srcRect b="0" l="0" r="0" t="0"/>
          <a:stretch/>
        </p:blipFill>
        <p:spPr>
          <a:xfrm>
            <a:off x="4579600" y="3497838"/>
            <a:ext cx="204275" cy="288850"/>
          </a:xfrm>
          <a:prstGeom prst="rect">
            <a:avLst/>
          </a:prstGeom>
          <a:noFill/>
          <a:ln>
            <a:noFill/>
          </a:ln>
        </p:spPr>
      </p:pic>
      <p:sp>
        <p:nvSpPr>
          <p:cNvPr id="274" name="Google Shape;274;gbe9af70a1d_0_235"/>
          <p:cNvSpPr txBox="1"/>
          <p:nvPr/>
        </p:nvSpPr>
        <p:spPr>
          <a:xfrm>
            <a:off x="6869475" y="4808375"/>
            <a:ext cx="234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pic>
        <p:nvPicPr>
          <p:cNvPr id="275" name="Google Shape;275;gbe9af70a1d_0_235"/>
          <p:cNvPicPr preferRelativeResize="0"/>
          <p:nvPr/>
        </p:nvPicPr>
        <p:blipFill>
          <a:blip r:embed="rId4">
            <a:alphaModFix/>
          </a:blip>
          <a:stretch>
            <a:fillRect/>
          </a:stretch>
        </p:blipFill>
        <p:spPr>
          <a:xfrm>
            <a:off x="555175" y="121427"/>
            <a:ext cx="2313951" cy="4555707"/>
          </a:xfrm>
          <a:prstGeom prst="rect">
            <a:avLst/>
          </a:prstGeom>
          <a:noFill/>
          <a:ln>
            <a:noFill/>
          </a:ln>
        </p:spPr>
      </p:pic>
      <p:sp>
        <p:nvSpPr>
          <p:cNvPr id="276" name="Google Shape;276;gbe9af70a1d_0_235"/>
          <p:cNvSpPr/>
          <p:nvPr/>
        </p:nvSpPr>
        <p:spPr>
          <a:xfrm>
            <a:off x="792900" y="1034950"/>
            <a:ext cx="1778700" cy="2889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be9af70a1d_0_235"/>
          <p:cNvSpPr/>
          <p:nvPr/>
        </p:nvSpPr>
        <p:spPr>
          <a:xfrm>
            <a:off x="792900" y="2197250"/>
            <a:ext cx="1778700" cy="2889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be9af70a1d_0_250"/>
          <p:cNvSpPr/>
          <p:nvPr/>
        </p:nvSpPr>
        <p:spPr>
          <a:xfrm rot="10800000">
            <a:off x="4247550" y="-450"/>
            <a:ext cx="648900" cy="362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be9af70a1d_0_250"/>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accent1"/>
                </a:solidFill>
              </a:rPr>
              <a:t>Account</a:t>
            </a:r>
            <a:r>
              <a:rPr lang="en">
                <a:solidFill>
                  <a:schemeClr val="accent1"/>
                </a:solidFill>
              </a:rPr>
              <a:t> </a:t>
            </a:r>
            <a:r>
              <a:rPr lang="en">
                <a:solidFill>
                  <a:schemeClr val="accent1"/>
                </a:solidFill>
              </a:rPr>
              <a:t>Redesign Comparison</a:t>
            </a:r>
            <a:endParaRPr>
              <a:solidFill>
                <a:schemeClr val="accent1"/>
              </a:solidFill>
            </a:endParaRPr>
          </a:p>
        </p:txBody>
      </p:sp>
      <p:sp>
        <p:nvSpPr>
          <p:cNvPr id="284" name="Google Shape;284;gbe9af70a1d_0_250"/>
          <p:cNvSpPr/>
          <p:nvPr/>
        </p:nvSpPr>
        <p:spPr>
          <a:xfrm>
            <a:off x="4362438" y="2543175"/>
            <a:ext cx="486300" cy="495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gbe9af70a1d_0_250"/>
          <p:cNvPicPr preferRelativeResize="0"/>
          <p:nvPr/>
        </p:nvPicPr>
        <p:blipFill rotWithShape="1">
          <a:blip r:embed="rId3">
            <a:alphaModFix/>
          </a:blip>
          <a:srcRect b="0" l="0" r="0" t="0"/>
          <a:stretch/>
        </p:blipFill>
        <p:spPr>
          <a:xfrm>
            <a:off x="1893164" y="1233525"/>
            <a:ext cx="1775011" cy="3521650"/>
          </a:xfrm>
          <a:prstGeom prst="rect">
            <a:avLst/>
          </a:prstGeom>
          <a:noFill/>
          <a:ln>
            <a:noFill/>
          </a:ln>
        </p:spPr>
      </p:pic>
      <p:sp>
        <p:nvSpPr>
          <p:cNvPr id="286" name="Google Shape;286;gbe9af70a1d_0_250"/>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Roboto"/>
                <a:ea typeface="Roboto"/>
                <a:cs typeface="Roboto"/>
                <a:sym typeface="Roboto"/>
              </a:rPr>
              <a:t>* See speaker notes for more details</a:t>
            </a:r>
            <a:endParaRPr sz="1000">
              <a:solidFill>
                <a:schemeClr val="accent1"/>
              </a:solidFill>
              <a:latin typeface="Roboto"/>
              <a:ea typeface="Roboto"/>
              <a:cs typeface="Roboto"/>
              <a:sym typeface="Roboto"/>
            </a:endParaRPr>
          </a:p>
        </p:txBody>
      </p:sp>
      <p:pic>
        <p:nvPicPr>
          <p:cNvPr id="287" name="Google Shape;287;gbe9af70a1d_0_250"/>
          <p:cNvPicPr preferRelativeResize="0"/>
          <p:nvPr/>
        </p:nvPicPr>
        <p:blipFill>
          <a:blip r:embed="rId4">
            <a:alphaModFix/>
          </a:blip>
          <a:stretch>
            <a:fillRect/>
          </a:stretch>
        </p:blipFill>
        <p:spPr>
          <a:xfrm>
            <a:off x="5423300" y="1197600"/>
            <a:ext cx="1825225" cy="3593500"/>
          </a:xfrm>
          <a:prstGeom prst="rect">
            <a:avLst/>
          </a:prstGeom>
          <a:noFill/>
          <a:ln>
            <a:noFill/>
          </a:ln>
        </p:spPr>
      </p:pic>
      <p:sp>
        <p:nvSpPr>
          <p:cNvPr id="288" name="Google Shape;288;gbe9af70a1d_0_250"/>
          <p:cNvSpPr/>
          <p:nvPr/>
        </p:nvSpPr>
        <p:spPr>
          <a:xfrm>
            <a:off x="2037875" y="1885950"/>
            <a:ext cx="1485600" cy="2001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gbe9af70a1d_0_250"/>
          <p:cNvSpPr/>
          <p:nvPr/>
        </p:nvSpPr>
        <p:spPr>
          <a:xfrm>
            <a:off x="5599850" y="1885950"/>
            <a:ext cx="1485600" cy="2490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gbe9af70a1d_0_250"/>
          <p:cNvSpPr/>
          <p:nvPr/>
        </p:nvSpPr>
        <p:spPr>
          <a:xfrm>
            <a:off x="5599850" y="2789475"/>
            <a:ext cx="1485600" cy="2490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4" name="Shape 294"/>
        <p:cNvGrpSpPr/>
        <p:nvPr/>
      </p:nvGrpSpPr>
      <p:grpSpPr>
        <a:xfrm>
          <a:off x="0" y="0"/>
          <a:ext cx="0" cy="0"/>
          <a:chOff x="0" y="0"/>
          <a:chExt cx="0" cy="0"/>
        </a:xfrm>
      </p:grpSpPr>
      <p:sp>
        <p:nvSpPr>
          <p:cNvPr id="295" name="Google Shape;295;gbe9af70a1d_0_1"/>
          <p:cNvSpPr/>
          <p:nvPr/>
        </p:nvSpPr>
        <p:spPr>
          <a:xfrm>
            <a:off x="180900" y="266325"/>
            <a:ext cx="8782200" cy="46908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gbe9af70a1d_0_1"/>
          <p:cNvSpPr txBox="1"/>
          <p:nvPr/>
        </p:nvSpPr>
        <p:spPr>
          <a:xfrm>
            <a:off x="3174047" y="1087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TASK 1: REQUEST AN ITEM</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297" name="Google Shape;297;gbe9af70a1d_0_1"/>
          <p:cNvPicPr preferRelativeResize="0"/>
          <p:nvPr/>
        </p:nvPicPr>
        <p:blipFill rotWithShape="1">
          <a:blip r:embed="rId3">
            <a:alphaModFix/>
          </a:blip>
          <a:srcRect b="0" l="0" r="0" t="0"/>
          <a:stretch/>
        </p:blipFill>
        <p:spPr>
          <a:xfrm>
            <a:off x="3734813" y="861875"/>
            <a:ext cx="1644776" cy="3213277"/>
          </a:xfrm>
          <a:prstGeom prst="rect">
            <a:avLst/>
          </a:prstGeom>
          <a:noFill/>
          <a:ln>
            <a:noFill/>
          </a:ln>
        </p:spPr>
      </p:pic>
      <p:pic>
        <p:nvPicPr>
          <p:cNvPr id="298" name="Google Shape;298;gbe9af70a1d_0_1"/>
          <p:cNvPicPr preferRelativeResize="0"/>
          <p:nvPr/>
        </p:nvPicPr>
        <p:blipFill>
          <a:blip r:embed="rId4">
            <a:alphaModFix/>
          </a:blip>
          <a:stretch>
            <a:fillRect/>
          </a:stretch>
        </p:blipFill>
        <p:spPr>
          <a:xfrm>
            <a:off x="5422613" y="843850"/>
            <a:ext cx="1644799" cy="3231224"/>
          </a:xfrm>
          <a:prstGeom prst="rect">
            <a:avLst/>
          </a:prstGeom>
          <a:noFill/>
          <a:ln>
            <a:noFill/>
          </a:ln>
        </p:spPr>
      </p:pic>
      <p:pic>
        <p:nvPicPr>
          <p:cNvPr id="299" name="Google Shape;299;gbe9af70a1d_0_1"/>
          <p:cNvPicPr preferRelativeResize="0"/>
          <p:nvPr/>
        </p:nvPicPr>
        <p:blipFill>
          <a:blip r:embed="rId5">
            <a:alphaModFix/>
          </a:blip>
          <a:stretch>
            <a:fillRect/>
          </a:stretch>
        </p:blipFill>
        <p:spPr>
          <a:xfrm>
            <a:off x="7131262" y="826652"/>
            <a:ext cx="1644775" cy="3231047"/>
          </a:xfrm>
          <a:prstGeom prst="rect">
            <a:avLst/>
          </a:prstGeom>
          <a:noFill/>
          <a:ln>
            <a:noFill/>
          </a:ln>
        </p:spPr>
      </p:pic>
      <p:sp>
        <p:nvSpPr>
          <p:cNvPr id="300" name="Google Shape;300;gbe9af70a1d_0_1"/>
          <p:cNvSpPr/>
          <p:nvPr/>
        </p:nvSpPr>
        <p:spPr>
          <a:xfrm>
            <a:off x="5561690" y="2676971"/>
            <a:ext cx="432300" cy="2013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1" name="Google Shape;301;gbe9af70a1d_0_1"/>
          <p:cNvPicPr preferRelativeResize="0"/>
          <p:nvPr/>
        </p:nvPicPr>
        <p:blipFill>
          <a:blip r:embed="rId6">
            <a:alphaModFix/>
          </a:blip>
          <a:stretch>
            <a:fillRect/>
          </a:stretch>
        </p:blipFill>
        <p:spPr>
          <a:xfrm>
            <a:off x="357913" y="847475"/>
            <a:ext cx="1644795" cy="3241941"/>
          </a:xfrm>
          <a:prstGeom prst="rect">
            <a:avLst/>
          </a:prstGeom>
          <a:noFill/>
          <a:ln>
            <a:noFill/>
          </a:ln>
        </p:spPr>
      </p:pic>
      <p:sp>
        <p:nvSpPr>
          <p:cNvPr id="302" name="Google Shape;302;gbe9af70a1d_0_1"/>
          <p:cNvSpPr/>
          <p:nvPr/>
        </p:nvSpPr>
        <p:spPr>
          <a:xfrm>
            <a:off x="1373838" y="1317225"/>
            <a:ext cx="489000" cy="1554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3" name="Google Shape;303;gbe9af70a1d_0_1"/>
          <p:cNvCxnSpPr/>
          <p:nvPr/>
        </p:nvCxnSpPr>
        <p:spPr>
          <a:xfrm>
            <a:off x="496178" y="4175301"/>
            <a:ext cx="1336200" cy="0"/>
          </a:xfrm>
          <a:prstGeom prst="straightConnector1">
            <a:avLst/>
          </a:prstGeom>
          <a:noFill/>
          <a:ln cap="flat" cmpd="sng" w="9525">
            <a:solidFill>
              <a:schemeClr val="accent1"/>
            </a:solidFill>
            <a:prstDash val="solid"/>
            <a:round/>
            <a:headEnd len="med" w="med" type="none"/>
            <a:tailEnd len="med" w="med" type="none"/>
          </a:ln>
        </p:spPr>
      </p:cxnSp>
      <p:cxnSp>
        <p:nvCxnSpPr>
          <p:cNvPr id="304" name="Google Shape;304;gbe9af70a1d_0_1"/>
          <p:cNvCxnSpPr/>
          <p:nvPr/>
        </p:nvCxnSpPr>
        <p:spPr>
          <a:xfrm rot="10800000">
            <a:off x="496178" y="4029201"/>
            <a:ext cx="0" cy="146100"/>
          </a:xfrm>
          <a:prstGeom prst="straightConnector1">
            <a:avLst/>
          </a:prstGeom>
          <a:noFill/>
          <a:ln cap="flat" cmpd="sng" w="9525">
            <a:solidFill>
              <a:schemeClr val="accent1"/>
            </a:solidFill>
            <a:prstDash val="solid"/>
            <a:round/>
            <a:headEnd len="med" w="med" type="none"/>
            <a:tailEnd len="med" w="med" type="none"/>
          </a:ln>
        </p:spPr>
      </p:cxnSp>
      <p:cxnSp>
        <p:nvCxnSpPr>
          <p:cNvPr id="305" name="Google Shape;305;gbe9af70a1d_0_1"/>
          <p:cNvCxnSpPr/>
          <p:nvPr/>
        </p:nvCxnSpPr>
        <p:spPr>
          <a:xfrm rot="10800000">
            <a:off x="1832246" y="4024401"/>
            <a:ext cx="0" cy="150900"/>
          </a:xfrm>
          <a:prstGeom prst="straightConnector1">
            <a:avLst/>
          </a:prstGeom>
          <a:noFill/>
          <a:ln cap="flat" cmpd="sng" w="9525">
            <a:solidFill>
              <a:schemeClr val="accent1"/>
            </a:solidFill>
            <a:prstDash val="solid"/>
            <a:round/>
            <a:headEnd len="med" w="med" type="none"/>
            <a:tailEnd len="med" w="med" type="none"/>
          </a:ln>
        </p:spPr>
      </p:cxnSp>
      <p:sp>
        <p:nvSpPr>
          <p:cNvPr id="306" name="Google Shape;306;gbe9af70a1d_0_1"/>
          <p:cNvSpPr/>
          <p:nvPr/>
        </p:nvSpPr>
        <p:spPr>
          <a:xfrm rot="10800000">
            <a:off x="1135823" y="4175311"/>
            <a:ext cx="89100" cy="60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be9af70a1d_0_1"/>
          <p:cNvSpPr txBox="1"/>
          <p:nvPr/>
        </p:nvSpPr>
        <p:spPr>
          <a:xfrm>
            <a:off x="272713" y="4261175"/>
            <a:ext cx="1815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nter"/>
                <a:ea typeface="Inter"/>
                <a:cs typeface="Inter"/>
                <a:sym typeface="Inter"/>
              </a:rPr>
              <a:t>Option #1 to reach “New Request” Button</a:t>
            </a:r>
            <a:endParaRPr sz="800">
              <a:latin typeface="Inter"/>
              <a:ea typeface="Inter"/>
              <a:cs typeface="Inter"/>
              <a:sym typeface="Inter"/>
            </a:endParaRPr>
          </a:p>
        </p:txBody>
      </p:sp>
      <p:pic>
        <p:nvPicPr>
          <p:cNvPr id="308" name="Google Shape;308;gbe9af70a1d_0_1"/>
          <p:cNvPicPr preferRelativeResize="0"/>
          <p:nvPr/>
        </p:nvPicPr>
        <p:blipFill rotWithShape="1">
          <a:blip r:embed="rId7">
            <a:alphaModFix/>
          </a:blip>
          <a:srcRect b="734" l="0" r="0" t="0"/>
          <a:stretch/>
        </p:blipFill>
        <p:spPr>
          <a:xfrm>
            <a:off x="2087288" y="862350"/>
            <a:ext cx="1618025" cy="3162050"/>
          </a:xfrm>
          <a:prstGeom prst="rect">
            <a:avLst/>
          </a:prstGeom>
          <a:noFill/>
          <a:ln>
            <a:noFill/>
          </a:ln>
        </p:spPr>
      </p:pic>
      <p:sp>
        <p:nvSpPr>
          <p:cNvPr id="309" name="Google Shape;309;gbe9af70a1d_0_1"/>
          <p:cNvSpPr/>
          <p:nvPr/>
        </p:nvSpPr>
        <p:spPr>
          <a:xfrm>
            <a:off x="2568817" y="3726733"/>
            <a:ext cx="325500" cy="2310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0" name="Google Shape;310;gbe9af70a1d_0_1"/>
          <p:cNvCxnSpPr/>
          <p:nvPr/>
        </p:nvCxnSpPr>
        <p:spPr>
          <a:xfrm>
            <a:off x="3071453" y="4180101"/>
            <a:ext cx="1336200" cy="0"/>
          </a:xfrm>
          <a:prstGeom prst="straightConnector1">
            <a:avLst/>
          </a:prstGeom>
          <a:noFill/>
          <a:ln cap="flat" cmpd="sng" w="9525">
            <a:solidFill>
              <a:schemeClr val="accent1"/>
            </a:solidFill>
            <a:prstDash val="solid"/>
            <a:round/>
            <a:headEnd len="med" w="med" type="none"/>
            <a:tailEnd len="med" w="med" type="none"/>
          </a:ln>
        </p:spPr>
      </p:cxnSp>
      <p:cxnSp>
        <p:nvCxnSpPr>
          <p:cNvPr id="311" name="Google Shape;311;gbe9af70a1d_0_1"/>
          <p:cNvCxnSpPr/>
          <p:nvPr/>
        </p:nvCxnSpPr>
        <p:spPr>
          <a:xfrm rot="10800000">
            <a:off x="3071453" y="4034001"/>
            <a:ext cx="0" cy="146100"/>
          </a:xfrm>
          <a:prstGeom prst="straightConnector1">
            <a:avLst/>
          </a:prstGeom>
          <a:noFill/>
          <a:ln cap="flat" cmpd="sng" w="9525">
            <a:solidFill>
              <a:schemeClr val="accent1"/>
            </a:solidFill>
            <a:prstDash val="solid"/>
            <a:round/>
            <a:headEnd len="med" w="med" type="none"/>
            <a:tailEnd len="med" w="med" type="none"/>
          </a:ln>
        </p:spPr>
      </p:cxnSp>
      <p:cxnSp>
        <p:nvCxnSpPr>
          <p:cNvPr id="312" name="Google Shape;312;gbe9af70a1d_0_1"/>
          <p:cNvCxnSpPr/>
          <p:nvPr/>
        </p:nvCxnSpPr>
        <p:spPr>
          <a:xfrm flipH="1" rot="10800000">
            <a:off x="4407521" y="4033701"/>
            <a:ext cx="3000" cy="146400"/>
          </a:xfrm>
          <a:prstGeom prst="straightConnector1">
            <a:avLst/>
          </a:prstGeom>
          <a:noFill/>
          <a:ln cap="flat" cmpd="sng" w="9525">
            <a:solidFill>
              <a:schemeClr val="accent1"/>
            </a:solidFill>
            <a:prstDash val="solid"/>
            <a:round/>
            <a:headEnd len="med" w="med" type="none"/>
            <a:tailEnd len="med" w="med" type="none"/>
          </a:ln>
        </p:spPr>
      </p:cxnSp>
      <p:sp>
        <p:nvSpPr>
          <p:cNvPr id="313" name="Google Shape;313;gbe9af70a1d_0_1"/>
          <p:cNvSpPr/>
          <p:nvPr/>
        </p:nvSpPr>
        <p:spPr>
          <a:xfrm rot="10800000">
            <a:off x="3711098" y="4180111"/>
            <a:ext cx="89100" cy="60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be9af70a1d_0_1"/>
          <p:cNvSpPr txBox="1"/>
          <p:nvPr/>
        </p:nvSpPr>
        <p:spPr>
          <a:xfrm>
            <a:off x="2786638" y="4240450"/>
            <a:ext cx="1875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nter"/>
                <a:ea typeface="Inter"/>
                <a:cs typeface="Inter"/>
                <a:sym typeface="Inter"/>
              </a:rPr>
              <a:t>Option</a:t>
            </a:r>
            <a:r>
              <a:rPr lang="en" sz="800">
                <a:latin typeface="Inter"/>
                <a:ea typeface="Inter"/>
                <a:cs typeface="Inter"/>
                <a:sym typeface="Inter"/>
              </a:rPr>
              <a:t> #2 to reach “New Request” Button</a:t>
            </a:r>
            <a:endParaRPr sz="800">
              <a:latin typeface="Inter"/>
              <a:ea typeface="Inter"/>
              <a:cs typeface="Inter"/>
              <a:sym typeface="Inter"/>
            </a:endParaRPr>
          </a:p>
          <a:p>
            <a:pPr indent="0" lvl="0" marL="0" rtl="0" algn="ctr">
              <a:spcBef>
                <a:spcPts val="0"/>
              </a:spcBef>
              <a:spcAft>
                <a:spcPts val="0"/>
              </a:spcAft>
              <a:buClr>
                <a:schemeClr val="dk1"/>
              </a:buClr>
              <a:buSzPts val="1100"/>
              <a:buFont typeface="Arial"/>
              <a:buNone/>
            </a:pPr>
            <a:r>
              <a:t/>
            </a:r>
            <a:endParaRPr sz="400">
              <a:latin typeface="Inter"/>
              <a:ea typeface="Inter"/>
              <a:cs typeface="Inter"/>
              <a:sym typeface="Inter"/>
            </a:endParaRPr>
          </a:p>
        </p:txBody>
      </p:sp>
      <p:sp>
        <p:nvSpPr>
          <p:cNvPr id="315" name="Google Shape;315;gbe9af70a1d_0_1"/>
          <p:cNvSpPr/>
          <p:nvPr/>
        </p:nvSpPr>
        <p:spPr>
          <a:xfrm>
            <a:off x="4769488" y="1317225"/>
            <a:ext cx="489000" cy="1554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gbe9af70a1d_0_1"/>
          <p:cNvSpPr txBox="1"/>
          <p:nvPr/>
        </p:nvSpPr>
        <p:spPr>
          <a:xfrm>
            <a:off x="180900" y="4618425"/>
            <a:ext cx="406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Roboto"/>
                <a:ea typeface="Roboto"/>
                <a:cs typeface="Roboto"/>
                <a:sym typeface="Roboto"/>
              </a:rPr>
              <a:t>* See speaker notes for more details</a:t>
            </a:r>
            <a:endParaRPr sz="800">
              <a:solidFill>
                <a:schemeClr val="accen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c0150c326d_1_46"/>
          <p:cNvSpPr/>
          <p:nvPr/>
        </p:nvSpPr>
        <p:spPr>
          <a:xfrm>
            <a:off x="180900" y="266325"/>
            <a:ext cx="8782200" cy="46908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c0150c326d_1_46"/>
          <p:cNvSpPr txBox="1"/>
          <p:nvPr/>
        </p:nvSpPr>
        <p:spPr>
          <a:xfrm>
            <a:off x="3174047" y="1087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TASK 2: MAKE AN OFFER</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323" name="Google Shape;323;gc0150c326d_1_46"/>
          <p:cNvPicPr preferRelativeResize="0"/>
          <p:nvPr/>
        </p:nvPicPr>
        <p:blipFill>
          <a:blip r:embed="rId3">
            <a:alphaModFix/>
          </a:blip>
          <a:stretch>
            <a:fillRect/>
          </a:stretch>
        </p:blipFill>
        <p:spPr>
          <a:xfrm>
            <a:off x="535925" y="741650"/>
            <a:ext cx="1915425" cy="3762728"/>
          </a:xfrm>
          <a:prstGeom prst="rect">
            <a:avLst/>
          </a:prstGeom>
          <a:noFill/>
          <a:ln>
            <a:noFill/>
          </a:ln>
        </p:spPr>
      </p:pic>
      <p:pic>
        <p:nvPicPr>
          <p:cNvPr id="324" name="Google Shape;324;gc0150c326d_1_46"/>
          <p:cNvPicPr preferRelativeResize="0"/>
          <p:nvPr/>
        </p:nvPicPr>
        <p:blipFill>
          <a:blip r:embed="rId4">
            <a:alphaModFix/>
          </a:blip>
          <a:stretch>
            <a:fillRect/>
          </a:stretch>
        </p:blipFill>
        <p:spPr>
          <a:xfrm>
            <a:off x="4685425" y="746625"/>
            <a:ext cx="1889149" cy="3786832"/>
          </a:xfrm>
          <a:prstGeom prst="rect">
            <a:avLst/>
          </a:prstGeom>
          <a:noFill/>
          <a:ln>
            <a:noFill/>
          </a:ln>
        </p:spPr>
      </p:pic>
      <p:pic>
        <p:nvPicPr>
          <p:cNvPr id="325" name="Google Shape;325;gc0150c326d_1_46"/>
          <p:cNvPicPr preferRelativeResize="0"/>
          <p:nvPr/>
        </p:nvPicPr>
        <p:blipFill>
          <a:blip r:embed="rId5">
            <a:alphaModFix/>
          </a:blip>
          <a:stretch>
            <a:fillRect/>
          </a:stretch>
        </p:blipFill>
        <p:spPr>
          <a:xfrm>
            <a:off x="6718375" y="729375"/>
            <a:ext cx="1889149" cy="3769795"/>
          </a:xfrm>
          <a:prstGeom prst="rect">
            <a:avLst/>
          </a:prstGeom>
          <a:noFill/>
          <a:ln>
            <a:noFill/>
          </a:ln>
        </p:spPr>
      </p:pic>
      <p:sp>
        <p:nvSpPr>
          <p:cNvPr id="326" name="Google Shape;326;gc0150c326d_1_46"/>
          <p:cNvSpPr/>
          <p:nvPr/>
        </p:nvSpPr>
        <p:spPr>
          <a:xfrm>
            <a:off x="5062863" y="2893675"/>
            <a:ext cx="462000" cy="1737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c0150c326d_1_46"/>
          <p:cNvSpPr/>
          <p:nvPr/>
        </p:nvSpPr>
        <p:spPr>
          <a:xfrm>
            <a:off x="734300" y="4136563"/>
            <a:ext cx="3852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28" name="Google Shape;328;gc0150c326d_1_46"/>
          <p:cNvPicPr preferRelativeResize="0"/>
          <p:nvPr/>
        </p:nvPicPr>
        <p:blipFill>
          <a:blip r:embed="rId6">
            <a:alphaModFix/>
          </a:blip>
          <a:stretch>
            <a:fillRect/>
          </a:stretch>
        </p:blipFill>
        <p:spPr>
          <a:xfrm>
            <a:off x="2610675" y="742850"/>
            <a:ext cx="1940561" cy="3786826"/>
          </a:xfrm>
          <a:prstGeom prst="rect">
            <a:avLst/>
          </a:prstGeom>
          <a:noFill/>
          <a:ln>
            <a:noFill/>
          </a:ln>
        </p:spPr>
      </p:pic>
      <p:sp>
        <p:nvSpPr>
          <p:cNvPr id="329" name="Google Shape;329;gc0150c326d_1_46"/>
          <p:cNvSpPr/>
          <p:nvPr/>
        </p:nvSpPr>
        <p:spPr>
          <a:xfrm>
            <a:off x="2842050" y="1747850"/>
            <a:ext cx="1501200" cy="3639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be9af70a1d_0_39"/>
          <p:cNvSpPr/>
          <p:nvPr/>
        </p:nvSpPr>
        <p:spPr>
          <a:xfrm>
            <a:off x="180900" y="266325"/>
            <a:ext cx="8782200" cy="46908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be9af70a1d_0_39"/>
          <p:cNvSpPr txBox="1"/>
          <p:nvPr/>
        </p:nvSpPr>
        <p:spPr>
          <a:xfrm>
            <a:off x="3174047" y="1087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TASK 3: ACCEPT AN OFFER</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336" name="Google Shape;336;gbe9af70a1d_0_39"/>
          <p:cNvPicPr preferRelativeResize="0"/>
          <p:nvPr/>
        </p:nvPicPr>
        <p:blipFill>
          <a:blip r:embed="rId3">
            <a:alphaModFix/>
          </a:blip>
          <a:stretch>
            <a:fillRect/>
          </a:stretch>
        </p:blipFill>
        <p:spPr>
          <a:xfrm>
            <a:off x="260373" y="1003979"/>
            <a:ext cx="1613294" cy="3219330"/>
          </a:xfrm>
          <a:prstGeom prst="rect">
            <a:avLst/>
          </a:prstGeom>
          <a:noFill/>
          <a:ln>
            <a:noFill/>
          </a:ln>
        </p:spPr>
      </p:pic>
      <p:pic>
        <p:nvPicPr>
          <p:cNvPr id="337" name="Google Shape;337;gbe9af70a1d_0_39"/>
          <p:cNvPicPr preferRelativeResize="0"/>
          <p:nvPr/>
        </p:nvPicPr>
        <p:blipFill>
          <a:blip r:embed="rId4">
            <a:alphaModFix/>
          </a:blip>
          <a:stretch>
            <a:fillRect/>
          </a:stretch>
        </p:blipFill>
        <p:spPr>
          <a:xfrm>
            <a:off x="3730450" y="994627"/>
            <a:ext cx="1613300" cy="3215749"/>
          </a:xfrm>
          <a:prstGeom prst="rect">
            <a:avLst/>
          </a:prstGeom>
          <a:noFill/>
          <a:ln>
            <a:noFill/>
          </a:ln>
        </p:spPr>
      </p:pic>
      <p:sp>
        <p:nvSpPr>
          <p:cNvPr id="338" name="Google Shape;338;gbe9af70a1d_0_39"/>
          <p:cNvSpPr/>
          <p:nvPr/>
        </p:nvSpPr>
        <p:spPr>
          <a:xfrm>
            <a:off x="3895725" y="1878200"/>
            <a:ext cx="1257300" cy="3078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gbe9af70a1d_0_39"/>
          <p:cNvPicPr preferRelativeResize="0"/>
          <p:nvPr/>
        </p:nvPicPr>
        <p:blipFill>
          <a:blip r:embed="rId5">
            <a:alphaModFix/>
          </a:blip>
          <a:stretch>
            <a:fillRect/>
          </a:stretch>
        </p:blipFill>
        <p:spPr>
          <a:xfrm>
            <a:off x="5489150" y="994378"/>
            <a:ext cx="1613300" cy="3197448"/>
          </a:xfrm>
          <a:prstGeom prst="rect">
            <a:avLst/>
          </a:prstGeom>
          <a:noFill/>
          <a:ln>
            <a:noFill/>
          </a:ln>
        </p:spPr>
      </p:pic>
      <p:pic>
        <p:nvPicPr>
          <p:cNvPr id="340" name="Google Shape;340;gbe9af70a1d_0_39"/>
          <p:cNvPicPr preferRelativeResize="0"/>
          <p:nvPr/>
        </p:nvPicPr>
        <p:blipFill>
          <a:blip r:embed="rId6">
            <a:alphaModFix/>
          </a:blip>
          <a:stretch>
            <a:fillRect/>
          </a:stretch>
        </p:blipFill>
        <p:spPr>
          <a:xfrm>
            <a:off x="7222475" y="976827"/>
            <a:ext cx="1613301" cy="3208398"/>
          </a:xfrm>
          <a:prstGeom prst="rect">
            <a:avLst/>
          </a:prstGeom>
          <a:noFill/>
          <a:ln>
            <a:noFill/>
          </a:ln>
        </p:spPr>
      </p:pic>
      <p:sp>
        <p:nvSpPr>
          <p:cNvPr id="341" name="Google Shape;341;gbe9af70a1d_0_39"/>
          <p:cNvSpPr/>
          <p:nvPr/>
        </p:nvSpPr>
        <p:spPr>
          <a:xfrm>
            <a:off x="5830992" y="3422588"/>
            <a:ext cx="329100" cy="1425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be9af70a1d_0_39"/>
          <p:cNvSpPr/>
          <p:nvPr/>
        </p:nvSpPr>
        <p:spPr>
          <a:xfrm>
            <a:off x="747621" y="3890934"/>
            <a:ext cx="329100" cy="2337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3" name="Google Shape;343;gbe9af70a1d_0_39"/>
          <p:cNvPicPr preferRelativeResize="0"/>
          <p:nvPr/>
        </p:nvPicPr>
        <p:blipFill>
          <a:blip r:embed="rId7">
            <a:alphaModFix/>
          </a:blip>
          <a:stretch>
            <a:fillRect/>
          </a:stretch>
        </p:blipFill>
        <p:spPr>
          <a:xfrm>
            <a:off x="1984450" y="987075"/>
            <a:ext cx="1662853" cy="3240952"/>
          </a:xfrm>
          <a:prstGeom prst="rect">
            <a:avLst/>
          </a:prstGeom>
          <a:noFill/>
          <a:ln>
            <a:noFill/>
          </a:ln>
        </p:spPr>
      </p:pic>
      <p:cxnSp>
        <p:nvCxnSpPr>
          <p:cNvPr id="344" name="Google Shape;344;gbe9af70a1d_0_39"/>
          <p:cNvCxnSpPr/>
          <p:nvPr/>
        </p:nvCxnSpPr>
        <p:spPr>
          <a:xfrm>
            <a:off x="3028265" y="4346926"/>
            <a:ext cx="1336200" cy="0"/>
          </a:xfrm>
          <a:prstGeom prst="straightConnector1">
            <a:avLst/>
          </a:prstGeom>
          <a:noFill/>
          <a:ln cap="flat" cmpd="sng" w="9525">
            <a:solidFill>
              <a:schemeClr val="accent1"/>
            </a:solidFill>
            <a:prstDash val="solid"/>
            <a:round/>
            <a:headEnd len="med" w="med" type="none"/>
            <a:tailEnd len="med" w="med" type="none"/>
          </a:ln>
        </p:spPr>
      </p:cxnSp>
      <p:cxnSp>
        <p:nvCxnSpPr>
          <p:cNvPr id="345" name="Google Shape;345;gbe9af70a1d_0_39"/>
          <p:cNvCxnSpPr/>
          <p:nvPr/>
        </p:nvCxnSpPr>
        <p:spPr>
          <a:xfrm rot="10800000">
            <a:off x="3028265" y="4200826"/>
            <a:ext cx="0" cy="146100"/>
          </a:xfrm>
          <a:prstGeom prst="straightConnector1">
            <a:avLst/>
          </a:prstGeom>
          <a:noFill/>
          <a:ln cap="flat" cmpd="sng" w="9525">
            <a:solidFill>
              <a:schemeClr val="accent1"/>
            </a:solidFill>
            <a:prstDash val="solid"/>
            <a:round/>
            <a:headEnd len="med" w="med" type="none"/>
            <a:tailEnd len="med" w="med" type="none"/>
          </a:ln>
        </p:spPr>
      </p:cxnSp>
      <p:cxnSp>
        <p:nvCxnSpPr>
          <p:cNvPr id="346" name="Google Shape;346;gbe9af70a1d_0_39"/>
          <p:cNvCxnSpPr/>
          <p:nvPr/>
        </p:nvCxnSpPr>
        <p:spPr>
          <a:xfrm flipH="1" rot="10800000">
            <a:off x="4364333" y="4200526"/>
            <a:ext cx="3000" cy="146400"/>
          </a:xfrm>
          <a:prstGeom prst="straightConnector1">
            <a:avLst/>
          </a:prstGeom>
          <a:noFill/>
          <a:ln cap="flat" cmpd="sng" w="9525">
            <a:solidFill>
              <a:schemeClr val="accent1"/>
            </a:solidFill>
            <a:prstDash val="solid"/>
            <a:round/>
            <a:headEnd len="med" w="med" type="none"/>
            <a:tailEnd len="med" w="med" type="none"/>
          </a:ln>
        </p:spPr>
      </p:cxnSp>
      <p:sp>
        <p:nvSpPr>
          <p:cNvPr id="347" name="Google Shape;347;gbe9af70a1d_0_39"/>
          <p:cNvSpPr/>
          <p:nvPr/>
        </p:nvSpPr>
        <p:spPr>
          <a:xfrm rot="10800000">
            <a:off x="3667910" y="4346936"/>
            <a:ext cx="89100" cy="60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be9af70a1d_0_39"/>
          <p:cNvSpPr txBox="1"/>
          <p:nvPr/>
        </p:nvSpPr>
        <p:spPr>
          <a:xfrm>
            <a:off x="2743450" y="4407275"/>
            <a:ext cx="1875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dk1"/>
                </a:solidFill>
                <a:latin typeface="Inter"/>
                <a:ea typeface="Inter"/>
                <a:cs typeface="Inter"/>
                <a:sym typeface="Inter"/>
              </a:rPr>
              <a:t>Two ways to reach offer</a:t>
            </a:r>
            <a:endParaRPr sz="800">
              <a:latin typeface="Inter"/>
              <a:ea typeface="Inter"/>
              <a:cs typeface="Inter"/>
              <a:sym typeface="Inter"/>
            </a:endParaRPr>
          </a:p>
        </p:txBody>
      </p:sp>
      <p:sp>
        <p:nvSpPr>
          <p:cNvPr id="349" name="Google Shape;349;gbe9af70a1d_0_39"/>
          <p:cNvSpPr/>
          <p:nvPr/>
        </p:nvSpPr>
        <p:spPr>
          <a:xfrm>
            <a:off x="2187225" y="1673400"/>
            <a:ext cx="1257300" cy="340500"/>
          </a:xfrm>
          <a:prstGeom prst="rect">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be9af70a1d_0_39"/>
          <p:cNvSpPr txBox="1"/>
          <p:nvPr/>
        </p:nvSpPr>
        <p:spPr>
          <a:xfrm>
            <a:off x="180900" y="4618425"/>
            <a:ext cx="225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1"/>
                </a:solidFill>
                <a:latin typeface="Roboto"/>
                <a:ea typeface="Roboto"/>
                <a:cs typeface="Roboto"/>
                <a:sym typeface="Roboto"/>
              </a:rPr>
              <a:t>* See speaker notes for more details</a:t>
            </a:r>
            <a:endParaRPr sz="800">
              <a:solidFill>
                <a:schemeClr val="accen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c0150c326d_1_199"/>
          <p:cNvSpPr/>
          <p:nvPr/>
        </p:nvSpPr>
        <p:spPr>
          <a:xfrm>
            <a:off x="180900" y="266325"/>
            <a:ext cx="8782200" cy="46908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c0150c326d_1_199"/>
          <p:cNvSpPr txBox="1"/>
          <p:nvPr/>
        </p:nvSpPr>
        <p:spPr>
          <a:xfrm>
            <a:off x="2762250" y="108725"/>
            <a:ext cx="31500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TASK 4: SET UP AUTOMATIC ALERT</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357" name="Google Shape;357;gc0150c326d_1_199"/>
          <p:cNvPicPr preferRelativeResize="0"/>
          <p:nvPr/>
        </p:nvPicPr>
        <p:blipFill>
          <a:blip r:embed="rId3">
            <a:alphaModFix/>
          </a:blip>
          <a:stretch>
            <a:fillRect/>
          </a:stretch>
        </p:blipFill>
        <p:spPr>
          <a:xfrm>
            <a:off x="461425" y="707750"/>
            <a:ext cx="1896950" cy="3759574"/>
          </a:xfrm>
          <a:prstGeom prst="rect">
            <a:avLst/>
          </a:prstGeom>
          <a:noFill/>
          <a:ln>
            <a:noFill/>
          </a:ln>
        </p:spPr>
      </p:pic>
      <p:sp>
        <p:nvSpPr>
          <p:cNvPr id="358" name="Google Shape;358;gc0150c326d_1_199"/>
          <p:cNvSpPr/>
          <p:nvPr/>
        </p:nvSpPr>
        <p:spPr>
          <a:xfrm>
            <a:off x="1424575" y="4102325"/>
            <a:ext cx="3852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9" name="Google Shape;359;gc0150c326d_1_199"/>
          <p:cNvPicPr preferRelativeResize="0"/>
          <p:nvPr/>
        </p:nvPicPr>
        <p:blipFill>
          <a:blip r:embed="rId4">
            <a:alphaModFix/>
          </a:blip>
          <a:stretch>
            <a:fillRect/>
          </a:stretch>
        </p:blipFill>
        <p:spPr>
          <a:xfrm>
            <a:off x="2528975" y="699325"/>
            <a:ext cx="1947150" cy="3820754"/>
          </a:xfrm>
          <a:prstGeom prst="rect">
            <a:avLst/>
          </a:prstGeom>
          <a:noFill/>
          <a:ln>
            <a:noFill/>
          </a:ln>
        </p:spPr>
      </p:pic>
      <p:sp>
        <p:nvSpPr>
          <p:cNvPr id="360" name="Google Shape;360;gc0150c326d_1_199"/>
          <p:cNvSpPr/>
          <p:nvPr/>
        </p:nvSpPr>
        <p:spPr>
          <a:xfrm>
            <a:off x="4019800" y="1247800"/>
            <a:ext cx="276000" cy="1761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1" name="Google Shape;361;gc0150c326d_1_199"/>
          <p:cNvPicPr preferRelativeResize="0"/>
          <p:nvPr/>
        </p:nvPicPr>
        <p:blipFill>
          <a:blip r:embed="rId5">
            <a:alphaModFix/>
          </a:blip>
          <a:stretch>
            <a:fillRect/>
          </a:stretch>
        </p:blipFill>
        <p:spPr>
          <a:xfrm>
            <a:off x="6757225" y="765750"/>
            <a:ext cx="1896950" cy="3742974"/>
          </a:xfrm>
          <a:prstGeom prst="rect">
            <a:avLst/>
          </a:prstGeom>
          <a:noFill/>
          <a:ln>
            <a:noFill/>
          </a:ln>
        </p:spPr>
      </p:pic>
      <p:pic>
        <p:nvPicPr>
          <p:cNvPr id="362" name="Google Shape;362;gc0150c326d_1_199"/>
          <p:cNvPicPr preferRelativeResize="0"/>
          <p:nvPr/>
        </p:nvPicPr>
        <p:blipFill>
          <a:blip r:embed="rId6">
            <a:alphaModFix/>
          </a:blip>
          <a:stretch>
            <a:fillRect/>
          </a:stretch>
        </p:blipFill>
        <p:spPr>
          <a:xfrm>
            <a:off x="4628300" y="724900"/>
            <a:ext cx="1968026" cy="3814056"/>
          </a:xfrm>
          <a:prstGeom prst="rect">
            <a:avLst/>
          </a:prstGeom>
          <a:noFill/>
          <a:ln>
            <a:noFill/>
          </a:ln>
        </p:spPr>
      </p:pic>
      <p:sp>
        <p:nvSpPr>
          <p:cNvPr id="363" name="Google Shape;363;gc0150c326d_1_199"/>
          <p:cNvSpPr/>
          <p:nvPr/>
        </p:nvSpPr>
        <p:spPr>
          <a:xfrm>
            <a:off x="4805375" y="2226100"/>
            <a:ext cx="6126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c0150c326d_1_199"/>
          <p:cNvSpPr txBox="1"/>
          <p:nvPr/>
        </p:nvSpPr>
        <p:spPr>
          <a:xfrm>
            <a:off x="2724150" y="108725"/>
            <a:ext cx="32670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TASK 4: </a:t>
            </a:r>
            <a:r>
              <a:rPr lang="en" sz="1800">
                <a:solidFill>
                  <a:schemeClr val="accent1"/>
                </a:solidFill>
                <a:latin typeface="Fira Sans Extra Condensed Medium"/>
                <a:ea typeface="Fira Sans Extra Condensed Medium"/>
                <a:cs typeface="Fira Sans Extra Condensed Medium"/>
                <a:sym typeface="Fira Sans Extra Condensed Medium"/>
              </a:rPr>
              <a:t>ADD AN ITEM TO WATCHLIST</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beac644920_0_19"/>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Prototype Tool: </a:t>
            </a:r>
            <a:r>
              <a:rPr b="1" lang="en">
                <a:solidFill>
                  <a:schemeClr val="accent2"/>
                </a:solidFill>
                <a:latin typeface="Fira Sans Extra Condensed"/>
                <a:ea typeface="Fira Sans Extra Condensed"/>
                <a:cs typeface="Fira Sans Extra Condensed"/>
                <a:sym typeface="Fira Sans Extra Condensed"/>
              </a:rPr>
              <a:t>Figma</a:t>
            </a:r>
            <a:endParaRPr b="1">
              <a:solidFill>
                <a:schemeClr val="accent2"/>
              </a:solidFill>
              <a:latin typeface="Fira Sans Extra Condensed"/>
              <a:ea typeface="Fira Sans Extra Condensed"/>
              <a:cs typeface="Fira Sans Extra Condensed"/>
              <a:sym typeface="Fira Sans Extra Condensed"/>
            </a:endParaRPr>
          </a:p>
        </p:txBody>
      </p:sp>
      <p:sp>
        <p:nvSpPr>
          <p:cNvPr id="370" name="Google Shape;370;gbeac644920_0_19"/>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a:solidFill>
                  <a:srgbClr val="666666"/>
                </a:solidFill>
                <a:latin typeface="Inter"/>
                <a:ea typeface="Inter"/>
                <a:cs typeface="Inter"/>
                <a:sym typeface="Inter"/>
              </a:rPr>
              <a:t>We built our prototype in </a:t>
            </a:r>
            <a:r>
              <a:rPr b="1" lang="en">
                <a:solidFill>
                  <a:srgbClr val="666666"/>
                </a:solidFill>
                <a:latin typeface="Inter"/>
                <a:ea typeface="Inter"/>
                <a:cs typeface="Inter"/>
                <a:sym typeface="Inter"/>
              </a:rPr>
              <a:t>Figma </a:t>
            </a:r>
            <a:r>
              <a:rPr lang="en">
                <a:solidFill>
                  <a:srgbClr val="666666"/>
                </a:solidFill>
                <a:latin typeface="Inter"/>
                <a:ea typeface="Inter"/>
                <a:cs typeface="Inter"/>
                <a:sym typeface="Inter"/>
              </a:rPr>
              <a:t>using the Iconify plugin with Fluent UI icons.</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b="1" lang="en">
                <a:solidFill>
                  <a:srgbClr val="666666"/>
                </a:solidFill>
                <a:latin typeface="Inter"/>
                <a:ea typeface="Inter"/>
                <a:cs typeface="Inter"/>
                <a:sym typeface="Inter"/>
              </a:rPr>
              <a:t>Easy</a:t>
            </a:r>
            <a:endParaRPr b="1">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Simple to design basic views, icons, and components</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Working collaboratively and simultaneously was wonderful</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Doing both visual design and prototyping in the same tool was very convenient</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Autolayout was extremely helpful for dynamic, feed-like views</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b="1" lang="en">
                <a:solidFill>
                  <a:srgbClr val="666666"/>
                </a:solidFill>
                <a:latin typeface="Inter"/>
                <a:ea typeface="Inter"/>
                <a:cs typeface="Inter"/>
                <a:sym typeface="Inter"/>
              </a:rPr>
              <a:t>Hard</a:t>
            </a:r>
            <a:endParaRPr b="1">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Even though we used components extensively, updating core elements of storyboards was difficult (had to manually update each screen)</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Identifying small inconsistencies across different frames was challenging</a:t>
            </a:r>
            <a:endParaRPr>
              <a:solidFill>
                <a:srgbClr val="666666"/>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Our Team</a:t>
            </a:r>
            <a:endParaRPr/>
          </a:p>
        </p:txBody>
      </p:sp>
      <p:sp>
        <p:nvSpPr>
          <p:cNvPr id="100" name="Google Shape;100;p2"/>
          <p:cNvSpPr/>
          <p:nvPr/>
        </p:nvSpPr>
        <p:spPr>
          <a:xfrm>
            <a:off x="0" y="1356000"/>
            <a:ext cx="9144000" cy="31494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rot="10800000">
            <a:off x="4247550" y="-450"/>
            <a:ext cx="648900" cy="362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txBox="1"/>
          <p:nvPr/>
        </p:nvSpPr>
        <p:spPr>
          <a:xfrm>
            <a:off x="379582" y="1699272"/>
            <a:ext cx="17298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IGOR B</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03" name="Google Shape;103;p2"/>
          <p:cNvSpPr txBox="1"/>
          <p:nvPr/>
        </p:nvSpPr>
        <p:spPr>
          <a:xfrm>
            <a:off x="2613569" y="1699272"/>
            <a:ext cx="17298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MILES M</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04" name="Google Shape;104;p2"/>
          <p:cNvSpPr txBox="1"/>
          <p:nvPr/>
        </p:nvSpPr>
        <p:spPr>
          <a:xfrm>
            <a:off x="4847582" y="1699272"/>
            <a:ext cx="17298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DISNEY V</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105" name="Google Shape;105;p2"/>
          <p:cNvPicPr preferRelativeResize="0"/>
          <p:nvPr/>
        </p:nvPicPr>
        <p:blipFill rotWithShape="1">
          <a:blip r:embed="rId3">
            <a:alphaModFix/>
          </a:blip>
          <a:srcRect b="0" l="4946" r="4945" t="0"/>
          <a:stretch/>
        </p:blipFill>
        <p:spPr>
          <a:xfrm>
            <a:off x="2613575" y="2242438"/>
            <a:ext cx="1729801" cy="1919708"/>
          </a:xfrm>
          <a:prstGeom prst="rect">
            <a:avLst/>
          </a:prstGeom>
          <a:noFill/>
          <a:ln>
            <a:noFill/>
          </a:ln>
        </p:spPr>
      </p:pic>
      <p:pic>
        <p:nvPicPr>
          <p:cNvPr id="106" name="Google Shape;106;p2"/>
          <p:cNvPicPr preferRelativeResize="0"/>
          <p:nvPr/>
        </p:nvPicPr>
        <p:blipFill rotWithShape="1">
          <a:blip r:embed="rId4">
            <a:alphaModFix/>
          </a:blip>
          <a:srcRect b="0" l="0" r="25015" t="17197"/>
          <a:stretch/>
        </p:blipFill>
        <p:spPr>
          <a:xfrm>
            <a:off x="379450" y="2246389"/>
            <a:ext cx="1729798" cy="1910226"/>
          </a:xfrm>
          <a:prstGeom prst="rect">
            <a:avLst/>
          </a:prstGeom>
          <a:noFill/>
          <a:ln>
            <a:noFill/>
          </a:ln>
        </p:spPr>
      </p:pic>
      <p:pic>
        <p:nvPicPr>
          <p:cNvPr id="107" name="Google Shape;107;p2"/>
          <p:cNvPicPr preferRelativeResize="0"/>
          <p:nvPr/>
        </p:nvPicPr>
        <p:blipFill rotWithShape="1">
          <a:blip r:embed="rId5">
            <a:alphaModFix/>
          </a:blip>
          <a:srcRect b="0" l="4946" r="4945" t="0"/>
          <a:stretch/>
        </p:blipFill>
        <p:spPr>
          <a:xfrm>
            <a:off x="4862200" y="2242438"/>
            <a:ext cx="1729802" cy="1919708"/>
          </a:xfrm>
          <a:prstGeom prst="rect">
            <a:avLst/>
          </a:prstGeom>
          <a:noFill/>
          <a:ln>
            <a:noFill/>
          </a:ln>
        </p:spPr>
      </p:pic>
      <p:sp>
        <p:nvSpPr>
          <p:cNvPr id="108" name="Google Shape;108;p2"/>
          <p:cNvSpPr txBox="1"/>
          <p:nvPr/>
        </p:nvSpPr>
        <p:spPr>
          <a:xfrm>
            <a:off x="7034619" y="1699272"/>
            <a:ext cx="17298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MELISSA W</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pic>
        <p:nvPicPr>
          <p:cNvPr id="109" name="Google Shape;109;p2"/>
          <p:cNvPicPr preferRelativeResize="0"/>
          <p:nvPr/>
        </p:nvPicPr>
        <p:blipFill rotWithShape="1">
          <a:blip r:embed="rId6">
            <a:alphaModFix/>
          </a:blip>
          <a:srcRect b="0" l="1309" r="31106" t="0"/>
          <a:stretch/>
        </p:blipFill>
        <p:spPr>
          <a:xfrm>
            <a:off x="7034750" y="2242438"/>
            <a:ext cx="1729802" cy="191970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beac644920_0_2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Limitations and Tradeoffs</a:t>
            </a:r>
            <a:endParaRPr b="1">
              <a:solidFill>
                <a:schemeClr val="accent2"/>
              </a:solidFill>
              <a:latin typeface="Fira Sans Extra Condensed"/>
              <a:ea typeface="Fira Sans Extra Condensed"/>
              <a:cs typeface="Fira Sans Extra Condensed"/>
              <a:sym typeface="Fira Sans Extra Condensed"/>
            </a:endParaRPr>
          </a:p>
        </p:txBody>
      </p:sp>
      <p:sp>
        <p:nvSpPr>
          <p:cNvPr id="376" name="Google Shape;376;gbeac644920_0_24"/>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a:solidFill>
                  <a:srgbClr val="666666"/>
                </a:solidFill>
                <a:latin typeface="Inter"/>
                <a:ea typeface="Inter"/>
                <a:cs typeface="Inter"/>
                <a:sym typeface="Inter"/>
              </a:rPr>
              <a:t>The notifications view is not dynamic</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In most of our tasks, other ‘users’ are interacting with the main user</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These interactions are </a:t>
            </a:r>
            <a:r>
              <a:rPr i="1" lang="en">
                <a:solidFill>
                  <a:srgbClr val="666666"/>
                </a:solidFill>
                <a:latin typeface="Inter"/>
                <a:ea typeface="Inter"/>
                <a:cs typeface="Inter"/>
                <a:sym typeface="Inter"/>
              </a:rPr>
              <a:t>not </a:t>
            </a:r>
            <a:r>
              <a:rPr lang="en">
                <a:solidFill>
                  <a:srgbClr val="666666"/>
                </a:solidFill>
                <a:latin typeface="Inter"/>
                <a:ea typeface="Inter"/>
                <a:cs typeface="Inter"/>
                <a:sym typeface="Inter"/>
              </a:rPr>
              <a:t>reflected in our prototyped notification view, as it is too state-dependent</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Our final task—adding an item to your watchlist—has no ‘follow-up’</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The user can only add the task to their watchlist; we don’t ‘Wizard of Oz’ someone </a:t>
            </a:r>
            <a:r>
              <a:rPr i="1" lang="en">
                <a:solidFill>
                  <a:srgbClr val="666666"/>
                </a:solidFill>
                <a:latin typeface="Inter"/>
                <a:ea typeface="Inter"/>
                <a:cs typeface="Inter"/>
                <a:sym typeface="Inter"/>
              </a:rPr>
              <a:t>requesting </a:t>
            </a:r>
            <a:r>
              <a:rPr lang="en">
                <a:solidFill>
                  <a:srgbClr val="666666"/>
                </a:solidFill>
                <a:latin typeface="Inter"/>
                <a:ea typeface="Inter"/>
                <a:cs typeface="Inter"/>
                <a:sym typeface="Inter"/>
              </a:rPr>
              <a:t>that item later</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We </a:t>
            </a:r>
            <a:r>
              <a:rPr i="1" lang="en">
                <a:solidFill>
                  <a:srgbClr val="666666"/>
                </a:solidFill>
                <a:latin typeface="Inter"/>
                <a:ea typeface="Inter"/>
                <a:cs typeface="Inter"/>
                <a:sym typeface="Inter"/>
              </a:rPr>
              <a:t>do, </a:t>
            </a:r>
            <a:r>
              <a:rPr lang="en">
                <a:solidFill>
                  <a:srgbClr val="666666"/>
                </a:solidFill>
                <a:latin typeface="Inter"/>
                <a:ea typeface="Inter"/>
                <a:cs typeface="Inter"/>
                <a:sym typeface="Inter"/>
              </a:rPr>
              <a:t>however, include an example notification of an item on the user’s watchlist being requested</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We do not include any editing functions</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In most cases, edit view will be almost identical to the create view</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Editing is very state-specific; hard to do in a static Figma prototype</a:t>
            </a:r>
            <a:endParaRPr>
              <a:solidFill>
                <a:srgbClr val="666666"/>
              </a:solidFill>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beac644920_0_3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Limitations and Tradeoffs, cont’d.</a:t>
            </a:r>
            <a:endParaRPr>
              <a:solidFill>
                <a:schemeClr val="accent2"/>
              </a:solidFill>
            </a:endParaRPr>
          </a:p>
        </p:txBody>
      </p:sp>
      <p:sp>
        <p:nvSpPr>
          <p:cNvPr id="382" name="Google Shape;382;gbeac644920_0_34"/>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a:solidFill>
                  <a:srgbClr val="666666"/>
                </a:solidFill>
                <a:latin typeface="Inter"/>
                <a:ea typeface="Inter"/>
                <a:cs typeface="Inter"/>
                <a:sym typeface="Inter"/>
              </a:rPr>
              <a:t>Only </a:t>
            </a:r>
            <a:r>
              <a:rPr i="1" lang="en">
                <a:solidFill>
                  <a:srgbClr val="666666"/>
                </a:solidFill>
                <a:latin typeface="Inter"/>
                <a:ea typeface="Inter"/>
                <a:cs typeface="Inter"/>
                <a:sym typeface="Inter"/>
              </a:rPr>
              <a:t>some </a:t>
            </a:r>
            <a:r>
              <a:rPr lang="en">
                <a:solidFill>
                  <a:srgbClr val="666666"/>
                </a:solidFill>
                <a:latin typeface="Inter"/>
                <a:ea typeface="Inter"/>
                <a:cs typeface="Inter"/>
                <a:sym typeface="Inter"/>
              </a:rPr>
              <a:t>buttons in the request view work.</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Some buttons, like “Withdraw offer,” do nothing (though their function is clear).</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We wanted to keep our user on a relatively linear path through our application.</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Our account view is relatively static</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You can tap to update your information, but you can’t actually save changes.</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Allowing changes would require dynamic input, which Figma doesn’t support.</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Searching and sorting is not implemented</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Because searching and sorting would just yield a different arrangement of content in the same interface, we thought it wouldn’t add value to the prototype.</a:t>
            </a:r>
            <a:endParaRPr>
              <a:solidFill>
                <a:srgbClr val="666666"/>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beb7a2d49e_0_1"/>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Limitations and Tradeoffs, cont’d.</a:t>
            </a:r>
            <a:endParaRPr>
              <a:solidFill>
                <a:schemeClr val="accent2"/>
              </a:solidFill>
            </a:endParaRPr>
          </a:p>
        </p:txBody>
      </p:sp>
      <p:sp>
        <p:nvSpPr>
          <p:cNvPr id="388" name="Google Shape;388;gbeb7a2d49e_0_1"/>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The back button is not always fully functional.</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In certain flows, the ‘back’ button takes you to the previous point in time, not the previous view. It could also take you further back than you think. This is a consequence of Figma’s ‘back’ implementation, which does not always align with the structure of our prototype. Our high-fidelity prototype will not operate this way.</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In interactive views, the fields can only be filled out in a single order.</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In our actual prototype, you will be able to fill out the fields in any order.</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We did not implement ‘collapsing’ offers.</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We realized in this prototype that this functionality is only necessary for extremely long request pages, and could perhaps be better solved by just intelligently sorting the offers. Therefore, we did not include offer collapsing in our prototype (and are considering not including it in our final prototype).</a:t>
            </a:r>
            <a:endParaRPr>
              <a:solidFill>
                <a:srgbClr val="666666"/>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beac644920_0_29"/>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Wizard of Oz Techniques</a:t>
            </a:r>
            <a:endParaRPr b="1">
              <a:solidFill>
                <a:schemeClr val="accent2"/>
              </a:solidFill>
              <a:latin typeface="Fira Sans Extra Condensed"/>
              <a:ea typeface="Fira Sans Extra Condensed"/>
              <a:cs typeface="Fira Sans Extra Condensed"/>
              <a:sym typeface="Fira Sans Extra Condensed"/>
            </a:endParaRPr>
          </a:p>
        </p:txBody>
      </p:sp>
      <p:sp>
        <p:nvSpPr>
          <p:cNvPr id="394" name="Google Shape;394;gbeac644920_0_29"/>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a:solidFill>
                  <a:srgbClr val="666666"/>
                </a:solidFill>
                <a:latin typeface="Inter"/>
                <a:ea typeface="Inter"/>
                <a:cs typeface="Inter"/>
                <a:sym typeface="Inter"/>
              </a:rPr>
              <a:t>At steps in tasks where other users’ actions are required (e.g., posting an offer to the main user’s request), we ‘fake’ the waiting period by transitioning to the next screen automatically after a delay.</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We ‘magically’ update the relative times (e.g., ‘5 mins ago’) in the application on views that require the passing of time.</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In input views, we autofill all content ‘automatically’; Figma does not support dynamic input.</a:t>
            </a:r>
            <a:endParaRPr>
              <a:solidFill>
                <a:srgbClr val="666666"/>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beac644920_0_39"/>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Hard-Coded Features</a:t>
            </a:r>
            <a:endParaRPr b="1">
              <a:solidFill>
                <a:schemeClr val="accent2"/>
              </a:solidFill>
              <a:latin typeface="Fira Sans Extra Condensed"/>
              <a:ea typeface="Fira Sans Extra Condensed"/>
              <a:cs typeface="Fira Sans Extra Condensed"/>
              <a:sym typeface="Fira Sans Extra Condensed"/>
            </a:endParaRPr>
          </a:p>
        </p:txBody>
      </p:sp>
      <p:sp>
        <p:nvSpPr>
          <p:cNvPr id="400" name="Google Shape;400;gbeac644920_0_39"/>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All user-generated content in the app is hard-coded</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Dynamic input is challenging, and Figma cannot keep track of state.</a:t>
            </a:r>
            <a:endParaRPr>
              <a:solidFill>
                <a:srgbClr val="666666"/>
              </a:solidFill>
              <a:latin typeface="Inter"/>
              <a:ea typeface="Inter"/>
              <a:cs typeface="Inter"/>
              <a:sym typeface="Inter"/>
            </a:endParaRPr>
          </a:p>
          <a:p>
            <a:pPr indent="-317500" lvl="1" marL="914400" rtl="0" algn="l">
              <a:spcBef>
                <a:spcPts val="0"/>
              </a:spcBef>
              <a:spcAft>
                <a:spcPts val="0"/>
              </a:spcAft>
              <a:buClr>
                <a:srgbClr val="666666"/>
              </a:buClr>
              <a:buSzPts val="1400"/>
              <a:buFont typeface="Inter"/>
              <a:buChar char="○"/>
            </a:pPr>
            <a:r>
              <a:rPr lang="en">
                <a:solidFill>
                  <a:srgbClr val="666666"/>
                </a:solidFill>
                <a:latin typeface="Inter"/>
                <a:ea typeface="Inter"/>
                <a:cs typeface="Inter"/>
                <a:sym typeface="Inter"/>
              </a:rPr>
              <a:t>Many areas of the app require interaction with other users, but our prototype needs to be usable by only one person.</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This hard-coded content includes: </a:t>
            </a:r>
            <a:r>
              <a:rPr b="1" lang="en">
                <a:solidFill>
                  <a:srgbClr val="666666"/>
                </a:solidFill>
                <a:latin typeface="Inter"/>
                <a:ea typeface="Inter"/>
                <a:cs typeface="Inter"/>
                <a:sym typeface="Inter"/>
              </a:rPr>
              <a:t>requests, offers, offer decisions, account settings, notifications, </a:t>
            </a:r>
            <a:r>
              <a:rPr lang="en">
                <a:solidFill>
                  <a:srgbClr val="666666"/>
                </a:solidFill>
                <a:latin typeface="Inter"/>
                <a:ea typeface="Inter"/>
                <a:cs typeface="Inter"/>
                <a:sym typeface="Inter"/>
              </a:rPr>
              <a:t>and</a:t>
            </a:r>
            <a:r>
              <a:rPr b="1" lang="en">
                <a:solidFill>
                  <a:srgbClr val="666666"/>
                </a:solidFill>
                <a:latin typeface="Inter"/>
                <a:ea typeface="Inter"/>
                <a:cs typeface="Inter"/>
                <a:sym typeface="Inter"/>
              </a:rPr>
              <a:t> watchlist items</a:t>
            </a:r>
            <a:endParaRPr b="1">
              <a:solidFill>
                <a:srgbClr val="666666"/>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beb7a2d49e_0_6"/>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Acknowledgements</a:t>
            </a:r>
            <a:endParaRPr b="1">
              <a:solidFill>
                <a:schemeClr val="accent2"/>
              </a:solidFill>
              <a:latin typeface="Fira Sans Extra Condensed"/>
              <a:ea typeface="Fira Sans Extra Condensed"/>
              <a:cs typeface="Fira Sans Extra Condensed"/>
              <a:sym typeface="Fira Sans Extra Condensed"/>
            </a:endParaRPr>
          </a:p>
        </p:txBody>
      </p:sp>
      <p:sp>
        <p:nvSpPr>
          <p:cNvPr id="406" name="Google Shape;406;gbeb7a2d49e_0_6"/>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Our icons are from Microsoft’s </a:t>
            </a:r>
            <a:r>
              <a:rPr b="1" lang="en">
                <a:solidFill>
                  <a:srgbClr val="666666"/>
                </a:solidFill>
                <a:latin typeface="Inter"/>
                <a:ea typeface="Inter"/>
                <a:cs typeface="Inter"/>
                <a:sym typeface="Inter"/>
              </a:rPr>
              <a:t>Fluent UI</a:t>
            </a:r>
            <a:r>
              <a:rPr lang="en">
                <a:solidFill>
                  <a:srgbClr val="666666"/>
                </a:solidFill>
                <a:latin typeface="Inter"/>
                <a:ea typeface="Inter"/>
                <a:cs typeface="Inter"/>
                <a:sym typeface="Inter"/>
              </a:rPr>
              <a:t> icon pack.</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All profile images are from </a:t>
            </a:r>
            <a:r>
              <a:rPr b="1" lang="en">
                <a:solidFill>
                  <a:srgbClr val="666666"/>
                </a:solidFill>
                <a:latin typeface="Inter"/>
                <a:ea typeface="Inter"/>
                <a:cs typeface="Inter"/>
                <a:sym typeface="Inter"/>
              </a:rPr>
              <a:t>ThisPersonDoesNotExist.com</a:t>
            </a:r>
            <a:r>
              <a:rPr lang="en">
                <a:solidFill>
                  <a:srgbClr val="666666"/>
                </a:solidFill>
                <a:latin typeface="Inter"/>
                <a:ea typeface="Inter"/>
                <a:cs typeface="Inter"/>
                <a:sym typeface="Inter"/>
              </a:rPr>
              <a:t> (and are not real people), except for the photo of James Landay (which we took from Stanford’s website).</a:t>
            </a:r>
            <a:endParaRPr>
              <a:solidFill>
                <a:srgbClr val="666666"/>
              </a:solidFill>
              <a:latin typeface="Inter"/>
              <a:ea typeface="Inter"/>
              <a:cs typeface="Inter"/>
              <a:sym typeface="Inter"/>
            </a:endParaRPr>
          </a:p>
          <a:p>
            <a:pPr indent="-342900" lvl="0" marL="457200" rtl="0" algn="l">
              <a:spcBef>
                <a:spcPts val="0"/>
              </a:spcBef>
              <a:spcAft>
                <a:spcPts val="0"/>
              </a:spcAft>
              <a:buClr>
                <a:srgbClr val="666666"/>
              </a:buClr>
              <a:buSzPts val="1800"/>
              <a:buFont typeface="Inter"/>
              <a:buChar char="●"/>
            </a:pPr>
            <a:r>
              <a:rPr lang="en">
                <a:solidFill>
                  <a:srgbClr val="666666"/>
                </a:solidFill>
                <a:latin typeface="Inter"/>
                <a:ea typeface="Inter"/>
                <a:cs typeface="Inter"/>
                <a:sym typeface="Inter"/>
              </a:rPr>
              <a:t>We used </a:t>
            </a:r>
            <a:r>
              <a:rPr b="1" lang="en">
                <a:solidFill>
                  <a:srgbClr val="666666"/>
                </a:solidFill>
                <a:latin typeface="Inter"/>
                <a:ea typeface="Inter"/>
                <a:cs typeface="Inter"/>
                <a:sym typeface="Inter"/>
              </a:rPr>
              <a:t>iOS Keyboards (Community) </a:t>
            </a:r>
            <a:r>
              <a:rPr lang="en">
                <a:solidFill>
                  <a:srgbClr val="666666"/>
                </a:solidFill>
                <a:latin typeface="Inter"/>
                <a:ea typeface="Inter"/>
                <a:cs typeface="Inter"/>
                <a:sym typeface="Inter"/>
              </a:rPr>
              <a:t>by Rojcyk for the iOS keyboard component.</a:t>
            </a:r>
            <a:endParaRPr>
              <a:solidFill>
                <a:srgbClr val="666666"/>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bebf215e04_0_2"/>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gbebf215e04_0_2"/>
          <p:cNvSpPr txBox="1"/>
          <p:nvPr/>
        </p:nvSpPr>
        <p:spPr>
          <a:xfrm>
            <a:off x="3276600" y="111550"/>
            <a:ext cx="22002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accent6"/>
                </a:solidFill>
                <a:latin typeface="Fira Sans Extra Condensed Medium"/>
                <a:ea typeface="Fira Sans Extra Condensed Medium"/>
                <a:cs typeface="Fira Sans Extra Condensed Medium"/>
                <a:sym typeface="Fira Sans Extra Condensed Medium"/>
              </a:rPr>
              <a:t>MED-FI OVERVIEW</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413" name="Google Shape;413;gbebf215e04_0_2"/>
          <p:cNvPicPr preferRelativeResize="0"/>
          <p:nvPr/>
        </p:nvPicPr>
        <p:blipFill>
          <a:blip r:embed="rId3">
            <a:alphaModFix/>
          </a:blip>
          <a:stretch>
            <a:fillRect/>
          </a:stretch>
        </p:blipFill>
        <p:spPr>
          <a:xfrm>
            <a:off x="1993676" y="452062"/>
            <a:ext cx="5156647" cy="43193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beac644920_0_50"/>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beac644920_0_50"/>
          <p:cNvSpPr txBox="1"/>
          <p:nvPr/>
        </p:nvSpPr>
        <p:spPr>
          <a:xfrm>
            <a:off x="3028950" y="108725"/>
            <a:ext cx="26859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accent6"/>
                </a:solidFill>
                <a:latin typeface="Fira Sans Extra Condensed Medium"/>
                <a:ea typeface="Fira Sans Extra Condensed Medium"/>
                <a:cs typeface="Fira Sans Extra Condensed Medium"/>
                <a:sym typeface="Fira Sans Extra Condensed Medium"/>
              </a:rPr>
              <a:t>PROTOTYPE SCREENSHOTS</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420" name="Google Shape;420;gbeac644920_0_50"/>
          <p:cNvPicPr preferRelativeResize="0"/>
          <p:nvPr/>
        </p:nvPicPr>
        <p:blipFill>
          <a:blip r:embed="rId3">
            <a:alphaModFix/>
          </a:blip>
          <a:stretch>
            <a:fillRect/>
          </a:stretch>
        </p:blipFill>
        <p:spPr>
          <a:xfrm>
            <a:off x="278000" y="1106744"/>
            <a:ext cx="1376216" cy="2703253"/>
          </a:xfrm>
          <a:prstGeom prst="rect">
            <a:avLst/>
          </a:prstGeom>
          <a:noFill/>
          <a:ln>
            <a:noFill/>
          </a:ln>
        </p:spPr>
      </p:pic>
      <p:pic>
        <p:nvPicPr>
          <p:cNvPr id="421" name="Google Shape;421;gbeac644920_0_50"/>
          <p:cNvPicPr preferRelativeResize="0"/>
          <p:nvPr/>
        </p:nvPicPr>
        <p:blipFill>
          <a:blip r:embed="rId4">
            <a:alphaModFix/>
          </a:blip>
          <a:stretch>
            <a:fillRect/>
          </a:stretch>
        </p:blipFill>
        <p:spPr>
          <a:xfrm>
            <a:off x="3108354" y="1103569"/>
            <a:ext cx="1377828" cy="2703250"/>
          </a:xfrm>
          <a:prstGeom prst="rect">
            <a:avLst/>
          </a:prstGeom>
          <a:noFill/>
          <a:ln>
            <a:noFill/>
          </a:ln>
        </p:spPr>
      </p:pic>
      <p:pic>
        <p:nvPicPr>
          <p:cNvPr id="422" name="Google Shape;422;gbeac644920_0_50"/>
          <p:cNvPicPr preferRelativeResize="0"/>
          <p:nvPr/>
        </p:nvPicPr>
        <p:blipFill>
          <a:blip r:embed="rId5">
            <a:alphaModFix/>
          </a:blip>
          <a:stretch>
            <a:fillRect/>
          </a:stretch>
        </p:blipFill>
        <p:spPr>
          <a:xfrm>
            <a:off x="7453500" y="1106750"/>
            <a:ext cx="1376225" cy="2719418"/>
          </a:xfrm>
          <a:prstGeom prst="rect">
            <a:avLst/>
          </a:prstGeom>
          <a:noFill/>
          <a:ln>
            <a:noFill/>
          </a:ln>
        </p:spPr>
      </p:pic>
      <p:pic>
        <p:nvPicPr>
          <p:cNvPr id="423" name="Google Shape;423;gbeac644920_0_50"/>
          <p:cNvPicPr preferRelativeResize="0"/>
          <p:nvPr/>
        </p:nvPicPr>
        <p:blipFill>
          <a:blip r:embed="rId6">
            <a:alphaModFix/>
          </a:blip>
          <a:stretch>
            <a:fillRect/>
          </a:stretch>
        </p:blipFill>
        <p:spPr>
          <a:xfrm>
            <a:off x="4578837" y="1098675"/>
            <a:ext cx="1376224" cy="2713030"/>
          </a:xfrm>
          <a:prstGeom prst="rect">
            <a:avLst/>
          </a:prstGeom>
          <a:noFill/>
          <a:ln>
            <a:noFill/>
          </a:ln>
        </p:spPr>
      </p:pic>
      <p:pic>
        <p:nvPicPr>
          <p:cNvPr id="424" name="Google Shape;424;gbeac644920_0_50"/>
          <p:cNvPicPr preferRelativeResize="0"/>
          <p:nvPr/>
        </p:nvPicPr>
        <p:blipFill>
          <a:blip r:embed="rId7">
            <a:alphaModFix/>
          </a:blip>
          <a:stretch>
            <a:fillRect/>
          </a:stretch>
        </p:blipFill>
        <p:spPr>
          <a:xfrm>
            <a:off x="6035725" y="1098675"/>
            <a:ext cx="1376225" cy="2712954"/>
          </a:xfrm>
          <a:prstGeom prst="rect">
            <a:avLst/>
          </a:prstGeom>
          <a:noFill/>
          <a:ln>
            <a:noFill/>
          </a:ln>
        </p:spPr>
      </p:pic>
      <p:sp>
        <p:nvSpPr>
          <p:cNvPr id="425" name="Google Shape;425;gbeac644920_0_50"/>
          <p:cNvSpPr txBox="1"/>
          <p:nvPr/>
        </p:nvSpPr>
        <p:spPr>
          <a:xfrm>
            <a:off x="238125" y="4560850"/>
            <a:ext cx="867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6"/>
                </a:solidFill>
                <a:latin typeface="Roboto"/>
                <a:ea typeface="Roboto"/>
                <a:cs typeface="Roboto"/>
                <a:sym typeface="Roboto"/>
              </a:rPr>
              <a:t>* Screenshots include the app icon, the four screens reached via the bottom menu, and the screen reached by the bell icon</a:t>
            </a:r>
            <a:endParaRPr sz="1000">
              <a:solidFill>
                <a:schemeClr val="accent6"/>
              </a:solidFill>
              <a:latin typeface="Roboto"/>
              <a:ea typeface="Roboto"/>
              <a:cs typeface="Roboto"/>
              <a:sym typeface="Roboto"/>
            </a:endParaRPr>
          </a:p>
        </p:txBody>
      </p:sp>
      <p:pic>
        <p:nvPicPr>
          <p:cNvPr id="426" name="Google Shape;426;gbeac644920_0_50"/>
          <p:cNvPicPr preferRelativeResize="0"/>
          <p:nvPr/>
        </p:nvPicPr>
        <p:blipFill>
          <a:blip r:embed="rId8">
            <a:alphaModFix/>
          </a:blip>
          <a:stretch>
            <a:fillRect/>
          </a:stretch>
        </p:blipFill>
        <p:spPr>
          <a:xfrm>
            <a:off x="1681850" y="1128954"/>
            <a:ext cx="1377826" cy="269349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c0150c326d_1_267"/>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c0150c326d_1_267"/>
          <p:cNvSpPr txBox="1"/>
          <p:nvPr/>
        </p:nvSpPr>
        <p:spPr>
          <a:xfrm>
            <a:off x="3028950" y="108725"/>
            <a:ext cx="26859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chemeClr val="accent6"/>
                </a:solidFill>
                <a:latin typeface="Fira Sans Extra Condensed Medium"/>
                <a:ea typeface="Fira Sans Extra Condensed Medium"/>
                <a:cs typeface="Fira Sans Extra Condensed Medium"/>
                <a:sym typeface="Fira Sans Extra Condensed Medium"/>
              </a:rPr>
              <a:t>PROTOTYPE SCREENSHOTS</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sp>
        <p:nvSpPr>
          <p:cNvPr id="433" name="Google Shape;433;gc0150c326d_1_267"/>
          <p:cNvSpPr txBox="1"/>
          <p:nvPr/>
        </p:nvSpPr>
        <p:spPr>
          <a:xfrm>
            <a:off x="238125" y="4560850"/>
            <a:ext cx="8677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solidFill>
                  <a:schemeClr val="accent6"/>
                </a:solidFill>
                <a:latin typeface="Roboto"/>
                <a:ea typeface="Roboto"/>
                <a:cs typeface="Roboto"/>
                <a:sym typeface="Roboto"/>
              </a:rPr>
              <a:t>* Screenshots include potential screens for functionality related to adding a request, “Your Posts”, “Watchlist”, and updating account information</a:t>
            </a:r>
            <a:endParaRPr sz="1000">
              <a:solidFill>
                <a:schemeClr val="accent6"/>
              </a:solidFill>
              <a:latin typeface="Roboto"/>
              <a:ea typeface="Roboto"/>
              <a:cs typeface="Roboto"/>
              <a:sym typeface="Roboto"/>
            </a:endParaRPr>
          </a:p>
        </p:txBody>
      </p:sp>
      <p:pic>
        <p:nvPicPr>
          <p:cNvPr id="434" name="Google Shape;434;gc0150c326d_1_267"/>
          <p:cNvPicPr preferRelativeResize="0"/>
          <p:nvPr/>
        </p:nvPicPr>
        <p:blipFill>
          <a:blip r:embed="rId3">
            <a:alphaModFix/>
          </a:blip>
          <a:stretch>
            <a:fillRect/>
          </a:stretch>
        </p:blipFill>
        <p:spPr>
          <a:xfrm>
            <a:off x="329250" y="1430350"/>
            <a:ext cx="1160626" cy="2301756"/>
          </a:xfrm>
          <a:prstGeom prst="rect">
            <a:avLst/>
          </a:prstGeom>
          <a:noFill/>
          <a:ln>
            <a:noFill/>
          </a:ln>
        </p:spPr>
      </p:pic>
      <p:pic>
        <p:nvPicPr>
          <p:cNvPr id="435" name="Google Shape;435;gc0150c326d_1_267"/>
          <p:cNvPicPr preferRelativeResize="0"/>
          <p:nvPr/>
        </p:nvPicPr>
        <p:blipFill>
          <a:blip r:embed="rId4">
            <a:alphaModFix/>
          </a:blip>
          <a:stretch>
            <a:fillRect/>
          </a:stretch>
        </p:blipFill>
        <p:spPr>
          <a:xfrm>
            <a:off x="2764125" y="1414250"/>
            <a:ext cx="1153424" cy="2304031"/>
          </a:xfrm>
          <a:prstGeom prst="rect">
            <a:avLst/>
          </a:prstGeom>
          <a:noFill/>
          <a:ln>
            <a:noFill/>
          </a:ln>
        </p:spPr>
      </p:pic>
      <p:pic>
        <p:nvPicPr>
          <p:cNvPr id="436" name="Google Shape;436;gc0150c326d_1_267"/>
          <p:cNvPicPr preferRelativeResize="0"/>
          <p:nvPr/>
        </p:nvPicPr>
        <p:blipFill>
          <a:blip r:embed="rId5">
            <a:alphaModFix/>
          </a:blip>
          <a:stretch>
            <a:fillRect/>
          </a:stretch>
        </p:blipFill>
        <p:spPr>
          <a:xfrm>
            <a:off x="7679575" y="1432400"/>
            <a:ext cx="1160601" cy="2282544"/>
          </a:xfrm>
          <a:prstGeom prst="rect">
            <a:avLst/>
          </a:prstGeom>
          <a:noFill/>
          <a:ln>
            <a:noFill/>
          </a:ln>
        </p:spPr>
      </p:pic>
      <p:pic>
        <p:nvPicPr>
          <p:cNvPr id="437" name="Google Shape;437;gc0150c326d_1_267"/>
          <p:cNvPicPr preferRelativeResize="0"/>
          <p:nvPr/>
        </p:nvPicPr>
        <p:blipFill>
          <a:blip r:embed="rId6">
            <a:alphaModFix/>
          </a:blip>
          <a:stretch>
            <a:fillRect/>
          </a:stretch>
        </p:blipFill>
        <p:spPr>
          <a:xfrm>
            <a:off x="3986475" y="1414250"/>
            <a:ext cx="1171651" cy="2298655"/>
          </a:xfrm>
          <a:prstGeom prst="rect">
            <a:avLst/>
          </a:prstGeom>
          <a:noFill/>
          <a:ln>
            <a:noFill/>
          </a:ln>
        </p:spPr>
      </p:pic>
      <p:pic>
        <p:nvPicPr>
          <p:cNvPr id="438" name="Google Shape;438;gc0150c326d_1_267"/>
          <p:cNvPicPr preferRelativeResize="0"/>
          <p:nvPr/>
        </p:nvPicPr>
        <p:blipFill>
          <a:blip r:embed="rId7">
            <a:alphaModFix/>
          </a:blip>
          <a:stretch>
            <a:fillRect/>
          </a:stretch>
        </p:blipFill>
        <p:spPr>
          <a:xfrm>
            <a:off x="6448862" y="1423209"/>
            <a:ext cx="1160601" cy="2301727"/>
          </a:xfrm>
          <a:prstGeom prst="rect">
            <a:avLst/>
          </a:prstGeom>
          <a:noFill/>
          <a:ln>
            <a:noFill/>
          </a:ln>
        </p:spPr>
      </p:pic>
      <p:pic>
        <p:nvPicPr>
          <p:cNvPr id="439" name="Google Shape;439;gc0150c326d_1_267"/>
          <p:cNvPicPr preferRelativeResize="0"/>
          <p:nvPr/>
        </p:nvPicPr>
        <p:blipFill>
          <a:blip r:embed="rId8">
            <a:alphaModFix/>
          </a:blip>
          <a:stretch>
            <a:fillRect/>
          </a:stretch>
        </p:blipFill>
        <p:spPr>
          <a:xfrm>
            <a:off x="5208337" y="1425000"/>
            <a:ext cx="1160601" cy="2293494"/>
          </a:xfrm>
          <a:prstGeom prst="rect">
            <a:avLst/>
          </a:prstGeom>
          <a:noFill/>
          <a:ln>
            <a:noFill/>
          </a:ln>
        </p:spPr>
      </p:pic>
      <p:pic>
        <p:nvPicPr>
          <p:cNvPr id="440" name="Google Shape;440;gc0150c326d_1_267"/>
          <p:cNvPicPr preferRelativeResize="0"/>
          <p:nvPr/>
        </p:nvPicPr>
        <p:blipFill>
          <a:blip r:embed="rId9">
            <a:alphaModFix/>
          </a:blip>
          <a:stretch>
            <a:fillRect/>
          </a:stretch>
        </p:blipFill>
        <p:spPr>
          <a:xfrm>
            <a:off x="1526100" y="1432400"/>
            <a:ext cx="1160625" cy="231009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44" name="Shape 444"/>
        <p:cNvGrpSpPr/>
        <p:nvPr/>
      </p:nvGrpSpPr>
      <p:grpSpPr>
        <a:xfrm>
          <a:off x="0" y="0"/>
          <a:ext cx="0" cy="0"/>
          <a:chOff x="0" y="0"/>
          <a:chExt cx="0" cy="0"/>
        </a:xfrm>
      </p:grpSpPr>
      <p:sp>
        <p:nvSpPr>
          <p:cNvPr id="445" name="Google Shape;445;gc0150c326d_1_24"/>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gc0150c326d_1_24"/>
          <p:cNvSpPr txBox="1"/>
          <p:nvPr/>
        </p:nvSpPr>
        <p:spPr>
          <a:xfrm>
            <a:off x="2885400" y="108725"/>
            <a:ext cx="31230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1: REQUEST AN ITEM, PART </a:t>
            </a:r>
            <a:r>
              <a:rPr lang="en" sz="1800">
                <a:solidFill>
                  <a:schemeClr val="accent6"/>
                </a:solidFill>
                <a:latin typeface="Fira Sans Extra Condensed Medium"/>
                <a:ea typeface="Fira Sans Extra Condensed Medium"/>
                <a:cs typeface="Fira Sans Extra Condensed Medium"/>
                <a:sym typeface="Fira Sans Extra Condensed Medium"/>
              </a:rPr>
              <a:t>1</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447" name="Google Shape;447;gc0150c326d_1_24"/>
          <p:cNvPicPr preferRelativeResize="0"/>
          <p:nvPr/>
        </p:nvPicPr>
        <p:blipFill>
          <a:blip r:embed="rId3">
            <a:alphaModFix/>
          </a:blip>
          <a:stretch>
            <a:fillRect/>
          </a:stretch>
        </p:blipFill>
        <p:spPr>
          <a:xfrm>
            <a:off x="919100" y="659093"/>
            <a:ext cx="1726024" cy="3390379"/>
          </a:xfrm>
          <a:prstGeom prst="rect">
            <a:avLst/>
          </a:prstGeom>
          <a:noFill/>
          <a:ln>
            <a:noFill/>
          </a:ln>
        </p:spPr>
      </p:pic>
      <p:pic>
        <p:nvPicPr>
          <p:cNvPr id="448" name="Google Shape;448;gc0150c326d_1_24"/>
          <p:cNvPicPr preferRelativeResize="0"/>
          <p:nvPr/>
        </p:nvPicPr>
        <p:blipFill>
          <a:blip r:embed="rId4">
            <a:alphaModFix/>
          </a:blip>
          <a:stretch>
            <a:fillRect/>
          </a:stretch>
        </p:blipFill>
        <p:spPr>
          <a:xfrm>
            <a:off x="6447598" y="629826"/>
            <a:ext cx="1777302" cy="3487042"/>
          </a:xfrm>
          <a:prstGeom prst="rect">
            <a:avLst/>
          </a:prstGeom>
          <a:noFill/>
          <a:ln>
            <a:noFill/>
          </a:ln>
        </p:spPr>
      </p:pic>
      <p:sp>
        <p:nvSpPr>
          <p:cNvPr id="449" name="Google Shape;449;gc0150c326d_1_24"/>
          <p:cNvSpPr/>
          <p:nvPr/>
        </p:nvSpPr>
        <p:spPr>
          <a:xfrm>
            <a:off x="1397313" y="982977"/>
            <a:ext cx="456900" cy="4569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0" name="Google Shape;450;gc0150c326d_1_24"/>
          <p:cNvPicPr preferRelativeResize="0"/>
          <p:nvPr/>
        </p:nvPicPr>
        <p:blipFill>
          <a:blip r:embed="rId5">
            <a:alphaModFix/>
          </a:blip>
          <a:stretch>
            <a:fillRect/>
          </a:stretch>
        </p:blipFill>
        <p:spPr>
          <a:xfrm>
            <a:off x="2709827" y="696135"/>
            <a:ext cx="1735002" cy="3391739"/>
          </a:xfrm>
          <a:prstGeom prst="rect">
            <a:avLst/>
          </a:prstGeom>
          <a:noFill/>
          <a:ln>
            <a:noFill/>
          </a:ln>
        </p:spPr>
      </p:pic>
      <p:sp>
        <p:nvSpPr>
          <p:cNvPr id="451" name="Google Shape;451;gc0150c326d_1_24"/>
          <p:cNvSpPr/>
          <p:nvPr/>
        </p:nvSpPr>
        <p:spPr>
          <a:xfrm>
            <a:off x="3616908" y="3348365"/>
            <a:ext cx="681000" cy="3084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2" name="Google Shape;452;gc0150c326d_1_24"/>
          <p:cNvPicPr preferRelativeResize="0"/>
          <p:nvPr/>
        </p:nvPicPr>
        <p:blipFill>
          <a:blip r:embed="rId6">
            <a:alphaModFix/>
          </a:blip>
          <a:stretch>
            <a:fillRect/>
          </a:stretch>
        </p:blipFill>
        <p:spPr>
          <a:xfrm>
            <a:off x="4578719" y="667455"/>
            <a:ext cx="1735003" cy="3449090"/>
          </a:xfrm>
          <a:prstGeom prst="rect">
            <a:avLst/>
          </a:prstGeom>
          <a:noFill/>
          <a:ln>
            <a:noFill/>
          </a:ln>
        </p:spPr>
      </p:pic>
      <p:sp>
        <p:nvSpPr>
          <p:cNvPr id="453" name="Google Shape;453;gc0150c326d_1_24"/>
          <p:cNvSpPr/>
          <p:nvPr/>
        </p:nvSpPr>
        <p:spPr>
          <a:xfrm>
            <a:off x="5086351" y="3698250"/>
            <a:ext cx="308400" cy="2523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4" name="Google Shape;454;gc0150c326d_1_24"/>
          <p:cNvCxnSpPr/>
          <p:nvPr/>
        </p:nvCxnSpPr>
        <p:spPr>
          <a:xfrm>
            <a:off x="1908611" y="4207640"/>
            <a:ext cx="1400700" cy="0"/>
          </a:xfrm>
          <a:prstGeom prst="straightConnector1">
            <a:avLst/>
          </a:prstGeom>
          <a:noFill/>
          <a:ln cap="flat" cmpd="sng" w="9525">
            <a:solidFill>
              <a:schemeClr val="accent6"/>
            </a:solidFill>
            <a:prstDash val="solid"/>
            <a:round/>
            <a:headEnd len="med" w="med" type="none"/>
            <a:tailEnd len="med" w="med" type="none"/>
          </a:ln>
        </p:spPr>
      </p:cxnSp>
      <p:cxnSp>
        <p:nvCxnSpPr>
          <p:cNvPr id="455" name="Google Shape;455;gc0150c326d_1_24"/>
          <p:cNvCxnSpPr/>
          <p:nvPr/>
        </p:nvCxnSpPr>
        <p:spPr>
          <a:xfrm rot="10800000">
            <a:off x="1908611" y="4054640"/>
            <a:ext cx="0" cy="153000"/>
          </a:xfrm>
          <a:prstGeom prst="straightConnector1">
            <a:avLst/>
          </a:prstGeom>
          <a:noFill/>
          <a:ln cap="flat" cmpd="sng" w="9525">
            <a:solidFill>
              <a:schemeClr val="accent6"/>
            </a:solidFill>
            <a:prstDash val="solid"/>
            <a:round/>
            <a:headEnd len="med" w="med" type="none"/>
            <a:tailEnd len="med" w="med" type="none"/>
          </a:ln>
        </p:spPr>
      </p:cxnSp>
      <p:cxnSp>
        <p:nvCxnSpPr>
          <p:cNvPr id="456" name="Google Shape;456;gc0150c326d_1_24"/>
          <p:cNvCxnSpPr/>
          <p:nvPr/>
        </p:nvCxnSpPr>
        <p:spPr>
          <a:xfrm rot="10800000">
            <a:off x="3309031" y="4049540"/>
            <a:ext cx="0" cy="158100"/>
          </a:xfrm>
          <a:prstGeom prst="straightConnector1">
            <a:avLst/>
          </a:prstGeom>
          <a:noFill/>
          <a:ln cap="flat" cmpd="sng" w="9525">
            <a:solidFill>
              <a:schemeClr val="accent6"/>
            </a:solidFill>
            <a:prstDash val="solid"/>
            <a:round/>
            <a:headEnd len="med" w="med" type="none"/>
            <a:tailEnd len="med" w="med" type="none"/>
          </a:ln>
        </p:spPr>
      </p:cxnSp>
      <p:sp>
        <p:nvSpPr>
          <p:cNvPr id="457" name="Google Shape;457;gc0150c326d_1_24"/>
          <p:cNvSpPr/>
          <p:nvPr/>
        </p:nvSpPr>
        <p:spPr>
          <a:xfrm rot="10800000">
            <a:off x="2579156" y="4207555"/>
            <a:ext cx="93300" cy="633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c0150c326d_1_24"/>
          <p:cNvSpPr txBox="1"/>
          <p:nvPr/>
        </p:nvSpPr>
        <p:spPr>
          <a:xfrm>
            <a:off x="1657533" y="4330930"/>
            <a:ext cx="1902600" cy="58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nter"/>
                <a:ea typeface="Inter"/>
                <a:cs typeface="Inter"/>
                <a:sym typeface="Inter"/>
              </a:rPr>
              <a:t>Option #1 to reach “New Request” Button</a:t>
            </a:r>
            <a:endParaRPr sz="800">
              <a:latin typeface="Inter"/>
              <a:ea typeface="Inter"/>
              <a:cs typeface="Inter"/>
              <a:sym typeface="Inter"/>
            </a:endParaRPr>
          </a:p>
          <a:p>
            <a:pPr indent="0" lvl="0" marL="0" rtl="0" algn="ctr">
              <a:spcBef>
                <a:spcPts val="0"/>
              </a:spcBef>
              <a:spcAft>
                <a:spcPts val="0"/>
              </a:spcAft>
              <a:buNone/>
            </a:pPr>
            <a:r>
              <a:t/>
            </a:r>
            <a:endParaRPr sz="200">
              <a:latin typeface="Inter"/>
              <a:ea typeface="Inter"/>
              <a:cs typeface="Inter"/>
              <a:sym typeface="Inter"/>
            </a:endParaRPr>
          </a:p>
          <a:p>
            <a:pPr indent="0" lvl="0" marL="0" rtl="0" algn="ctr">
              <a:spcBef>
                <a:spcPts val="0"/>
              </a:spcBef>
              <a:spcAft>
                <a:spcPts val="0"/>
              </a:spcAft>
              <a:buNone/>
            </a:pPr>
            <a:r>
              <a:t/>
            </a:r>
            <a:endParaRPr sz="800">
              <a:latin typeface="Inter"/>
              <a:ea typeface="Inter"/>
              <a:cs typeface="Inter"/>
              <a:sym typeface="Inter"/>
            </a:endParaRPr>
          </a:p>
        </p:txBody>
      </p:sp>
      <p:cxnSp>
        <p:nvCxnSpPr>
          <p:cNvPr id="459" name="Google Shape;459;gc0150c326d_1_24"/>
          <p:cNvCxnSpPr/>
          <p:nvPr/>
        </p:nvCxnSpPr>
        <p:spPr>
          <a:xfrm>
            <a:off x="5836233" y="4269993"/>
            <a:ext cx="1400700" cy="0"/>
          </a:xfrm>
          <a:prstGeom prst="straightConnector1">
            <a:avLst/>
          </a:prstGeom>
          <a:noFill/>
          <a:ln cap="flat" cmpd="sng" w="9525">
            <a:solidFill>
              <a:schemeClr val="accent6"/>
            </a:solidFill>
            <a:prstDash val="solid"/>
            <a:round/>
            <a:headEnd len="med" w="med" type="none"/>
            <a:tailEnd len="med" w="med" type="none"/>
          </a:ln>
        </p:spPr>
      </p:cxnSp>
      <p:cxnSp>
        <p:nvCxnSpPr>
          <p:cNvPr id="460" name="Google Shape;460;gc0150c326d_1_24"/>
          <p:cNvCxnSpPr/>
          <p:nvPr/>
        </p:nvCxnSpPr>
        <p:spPr>
          <a:xfrm rot="10800000">
            <a:off x="5836233" y="4116993"/>
            <a:ext cx="0" cy="153000"/>
          </a:xfrm>
          <a:prstGeom prst="straightConnector1">
            <a:avLst/>
          </a:prstGeom>
          <a:noFill/>
          <a:ln cap="flat" cmpd="sng" w="9525">
            <a:solidFill>
              <a:schemeClr val="accent6"/>
            </a:solidFill>
            <a:prstDash val="solid"/>
            <a:round/>
            <a:headEnd len="med" w="med" type="none"/>
            <a:tailEnd len="med" w="med" type="none"/>
          </a:ln>
        </p:spPr>
      </p:cxnSp>
      <p:cxnSp>
        <p:nvCxnSpPr>
          <p:cNvPr id="461" name="Google Shape;461;gc0150c326d_1_24"/>
          <p:cNvCxnSpPr/>
          <p:nvPr/>
        </p:nvCxnSpPr>
        <p:spPr>
          <a:xfrm flipH="1" rot="10800000">
            <a:off x="7236653" y="4116393"/>
            <a:ext cx="3000" cy="153600"/>
          </a:xfrm>
          <a:prstGeom prst="straightConnector1">
            <a:avLst/>
          </a:prstGeom>
          <a:noFill/>
          <a:ln cap="flat" cmpd="sng" w="9525">
            <a:solidFill>
              <a:schemeClr val="accent6"/>
            </a:solidFill>
            <a:prstDash val="solid"/>
            <a:round/>
            <a:headEnd len="med" w="med" type="none"/>
            <a:tailEnd len="med" w="med" type="none"/>
          </a:ln>
        </p:spPr>
      </p:cxnSp>
      <p:sp>
        <p:nvSpPr>
          <p:cNvPr id="462" name="Google Shape;462;gc0150c326d_1_24"/>
          <p:cNvSpPr/>
          <p:nvPr/>
        </p:nvSpPr>
        <p:spPr>
          <a:xfrm rot="10800000">
            <a:off x="6506778" y="4269908"/>
            <a:ext cx="93300" cy="633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gc0150c326d_1_24"/>
          <p:cNvSpPr txBox="1"/>
          <p:nvPr/>
        </p:nvSpPr>
        <p:spPr>
          <a:xfrm>
            <a:off x="5537699" y="4333249"/>
            <a:ext cx="1966200" cy="52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nter"/>
                <a:ea typeface="Inter"/>
                <a:cs typeface="Inter"/>
                <a:sym typeface="Inter"/>
              </a:rPr>
              <a:t>Option #2 to reach “New Request” Button</a:t>
            </a:r>
            <a:endParaRPr sz="800">
              <a:latin typeface="Inter"/>
              <a:ea typeface="Inter"/>
              <a:cs typeface="Inter"/>
              <a:sym typeface="Inter"/>
            </a:endParaRPr>
          </a:p>
          <a:p>
            <a:pPr indent="0" lvl="0" marL="0" rtl="0" algn="ctr">
              <a:spcBef>
                <a:spcPts val="0"/>
              </a:spcBef>
              <a:spcAft>
                <a:spcPts val="0"/>
              </a:spcAft>
              <a:buNone/>
            </a:pPr>
            <a:r>
              <a:t/>
            </a:r>
            <a:endParaRPr sz="200">
              <a:latin typeface="Inter"/>
              <a:ea typeface="Inter"/>
              <a:cs typeface="Inter"/>
              <a:sym typeface="Inter"/>
            </a:endParaRPr>
          </a:p>
          <a:p>
            <a:pPr indent="0" lvl="0" marL="0" rtl="0" algn="ctr">
              <a:spcBef>
                <a:spcPts val="0"/>
              </a:spcBef>
              <a:spcAft>
                <a:spcPts val="0"/>
              </a:spcAft>
              <a:buNone/>
            </a:pPr>
            <a:r>
              <a:t/>
            </a:r>
            <a:endParaRPr sz="400">
              <a:latin typeface="Inter"/>
              <a:ea typeface="Inter"/>
              <a:cs typeface="Inter"/>
              <a:sym typeface="Inter"/>
            </a:endParaRPr>
          </a:p>
        </p:txBody>
      </p:sp>
      <p:sp>
        <p:nvSpPr>
          <p:cNvPr id="464" name="Google Shape;464;gc0150c326d_1_24"/>
          <p:cNvSpPr/>
          <p:nvPr/>
        </p:nvSpPr>
        <p:spPr>
          <a:xfrm>
            <a:off x="7384058" y="3348365"/>
            <a:ext cx="681000" cy="3084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c0150c326d_1_24"/>
          <p:cNvSpPr txBox="1"/>
          <p:nvPr/>
        </p:nvSpPr>
        <p:spPr>
          <a:xfrm>
            <a:off x="180900" y="4618425"/>
            <a:ext cx="225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6"/>
                </a:solidFill>
                <a:latin typeface="Roboto"/>
                <a:ea typeface="Roboto"/>
                <a:cs typeface="Roboto"/>
                <a:sym typeface="Roboto"/>
              </a:rPr>
              <a:t>* See speaker notes for more details</a:t>
            </a:r>
            <a:endParaRPr sz="800">
              <a:solidFill>
                <a:schemeClr val="accent6"/>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3" name="Shape 113"/>
        <p:cNvGrpSpPr/>
        <p:nvPr/>
      </p:nvGrpSpPr>
      <p:grpSpPr>
        <a:xfrm>
          <a:off x="0" y="0"/>
          <a:ext cx="0" cy="0"/>
          <a:chOff x="0" y="0"/>
          <a:chExt cx="0" cy="0"/>
        </a:xfrm>
      </p:grpSpPr>
      <p:sp>
        <p:nvSpPr>
          <p:cNvPr id="114" name="Google Shape;114;p4"/>
          <p:cNvSpPr/>
          <p:nvPr/>
        </p:nvSpPr>
        <p:spPr>
          <a:xfrm>
            <a:off x="635369" y="2084350"/>
            <a:ext cx="3516900" cy="1958400"/>
          </a:xfrm>
          <a:prstGeom prst="rect">
            <a:avLst/>
          </a:prstGeom>
          <a:no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txBox="1"/>
          <p:nvPr/>
        </p:nvSpPr>
        <p:spPr>
          <a:xfrm>
            <a:off x="635363" y="1743850"/>
            <a:ext cx="3516900" cy="340500"/>
          </a:xfrm>
          <a:prstGeom prst="rect">
            <a:avLst/>
          </a:pr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PROBLEM</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sp>
        <p:nvSpPr>
          <p:cNvPr id="116" name="Google Shape;116;p4"/>
          <p:cNvSpPr/>
          <p:nvPr/>
        </p:nvSpPr>
        <p:spPr>
          <a:xfrm rot="10800000">
            <a:off x="4247550" y="-450"/>
            <a:ext cx="648900" cy="362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4"/>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FFFF"/>
                </a:solidFill>
              </a:rPr>
              <a:t>Problem-Solution Overview</a:t>
            </a:r>
            <a:endParaRPr>
              <a:solidFill>
                <a:srgbClr val="FFFFFF"/>
              </a:solidFill>
            </a:endParaRPr>
          </a:p>
        </p:txBody>
      </p:sp>
      <p:sp>
        <p:nvSpPr>
          <p:cNvPr id="118" name="Google Shape;118;p4"/>
          <p:cNvSpPr txBox="1"/>
          <p:nvPr>
            <p:ph idx="4294967295" type="subTitle"/>
          </p:nvPr>
        </p:nvSpPr>
        <p:spPr>
          <a:xfrm>
            <a:off x="992025" y="2196838"/>
            <a:ext cx="3159600" cy="1788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Roboto"/>
              <a:buNone/>
            </a:pPr>
            <a:r>
              <a:rPr b="0" i="0" lang="en" sz="2000" u="none" cap="none" strike="noStrike">
                <a:solidFill>
                  <a:srgbClr val="FFFFFF"/>
                </a:solidFill>
                <a:latin typeface="Fira Sans Extra Condensed"/>
                <a:ea typeface="Fira Sans Extra Condensed"/>
                <a:cs typeface="Fira Sans Extra Condensed"/>
                <a:sym typeface="Fira Sans Extra Condensed"/>
              </a:rPr>
              <a:t>As a buyer, finding a local seller who is willing to sell is hard </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pic>
        <p:nvPicPr>
          <p:cNvPr id="119" name="Google Shape;119;p4"/>
          <p:cNvPicPr preferRelativeResize="0"/>
          <p:nvPr/>
        </p:nvPicPr>
        <p:blipFill rotWithShape="1">
          <a:blip r:embed="rId3">
            <a:alphaModFix/>
          </a:blip>
          <a:srcRect b="0" l="0" r="0" t="0"/>
          <a:stretch/>
        </p:blipFill>
        <p:spPr>
          <a:xfrm>
            <a:off x="787750" y="2309363"/>
            <a:ext cx="204275" cy="288850"/>
          </a:xfrm>
          <a:prstGeom prst="rect">
            <a:avLst/>
          </a:prstGeom>
          <a:noFill/>
          <a:ln>
            <a:noFill/>
          </a:ln>
        </p:spPr>
      </p:pic>
      <p:sp>
        <p:nvSpPr>
          <p:cNvPr id="120" name="Google Shape;120;p4"/>
          <p:cNvSpPr/>
          <p:nvPr/>
        </p:nvSpPr>
        <p:spPr>
          <a:xfrm>
            <a:off x="4959019" y="2084350"/>
            <a:ext cx="3516900" cy="1958400"/>
          </a:xfrm>
          <a:prstGeom prst="rect">
            <a:avLst/>
          </a:prstGeom>
          <a:no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4"/>
          <p:cNvSpPr txBox="1"/>
          <p:nvPr/>
        </p:nvSpPr>
        <p:spPr>
          <a:xfrm>
            <a:off x="4959013" y="1743850"/>
            <a:ext cx="3516900" cy="340500"/>
          </a:xfrm>
          <a:prstGeom prst="rect">
            <a:avLst/>
          </a:prstGeom>
          <a:solidFill>
            <a:srgbClr val="FFFFFF"/>
          </a:solidFill>
          <a:ln cap="flat" cmpd="sng" w="1143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SOLUTION</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sp>
        <p:nvSpPr>
          <p:cNvPr id="122" name="Google Shape;122;p4"/>
          <p:cNvSpPr txBox="1"/>
          <p:nvPr>
            <p:ph idx="4294967295" type="subTitle"/>
          </p:nvPr>
        </p:nvSpPr>
        <p:spPr>
          <a:xfrm>
            <a:off x="5315688" y="2196843"/>
            <a:ext cx="3159600" cy="78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Roboto"/>
              <a:buNone/>
            </a:pPr>
            <a:r>
              <a:rPr lang="en" sz="2000">
                <a:solidFill>
                  <a:srgbClr val="FFFFFF"/>
                </a:solidFill>
                <a:latin typeface="Fira Sans Extra Condensed"/>
                <a:ea typeface="Fira Sans Extra Condensed"/>
                <a:cs typeface="Fira Sans Extra Condensed"/>
                <a:sym typeface="Fira Sans Extra Condensed"/>
              </a:rPr>
              <a:t>A </a:t>
            </a:r>
            <a:r>
              <a:rPr b="1" lang="en" sz="2000">
                <a:solidFill>
                  <a:srgbClr val="FFFFFF"/>
                </a:solidFill>
                <a:latin typeface="Fira Sans Extra Condensed"/>
                <a:ea typeface="Fira Sans Extra Condensed"/>
                <a:cs typeface="Fira Sans Extra Condensed"/>
                <a:sym typeface="Fira Sans Extra Condensed"/>
              </a:rPr>
              <a:t>reverse marketplace </a:t>
            </a:r>
            <a:r>
              <a:rPr lang="en" sz="2000">
                <a:solidFill>
                  <a:srgbClr val="FFFFFF"/>
                </a:solidFill>
                <a:latin typeface="Fira Sans Extra Condensed"/>
                <a:ea typeface="Fira Sans Extra Condensed"/>
                <a:cs typeface="Fira Sans Extra Condensed"/>
                <a:sym typeface="Fira Sans Extra Condensed"/>
              </a:rPr>
              <a:t>that unlocks hidden supply </a:t>
            </a:r>
            <a:endParaRPr i="0" sz="2000" u="none" cap="none" strike="noStrike">
              <a:solidFill>
                <a:srgbClr val="FFFFFF"/>
              </a:solidFill>
              <a:latin typeface="Fira Sans Extra Condensed"/>
              <a:ea typeface="Fira Sans Extra Condensed"/>
              <a:cs typeface="Fira Sans Extra Condensed"/>
              <a:sym typeface="Fira Sans Extra Condensed"/>
            </a:endParaRPr>
          </a:p>
        </p:txBody>
      </p:sp>
      <p:pic>
        <p:nvPicPr>
          <p:cNvPr id="123" name="Google Shape;123;p4"/>
          <p:cNvPicPr preferRelativeResize="0"/>
          <p:nvPr/>
        </p:nvPicPr>
        <p:blipFill rotWithShape="1">
          <a:blip r:embed="rId3">
            <a:alphaModFix/>
          </a:blip>
          <a:srcRect b="0" l="0" r="0" t="0"/>
          <a:stretch/>
        </p:blipFill>
        <p:spPr>
          <a:xfrm>
            <a:off x="5144750" y="2309363"/>
            <a:ext cx="204275" cy="288850"/>
          </a:xfrm>
          <a:prstGeom prst="rect">
            <a:avLst/>
          </a:prstGeom>
          <a:noFill/>
          <a:ln>
            <a:noFill/>
          </a:ln>
        </p:spPr>
      </p:pic>
      <p:pic>
        <p:nvPicPr>
          <p:cNvPr id="124" name="Google Shape;124;p4"/>
          <p:cNvPicPr preferRelativeResize="0"/>
          <p:nvPr/>
        </p:nvPicPr>
        <p:blipFill rotWithShape="1">
          <a:blip r:embed="rId3">
            <a:alphaModFix/>
          </a:blip>
          <a:srcRect b="0" l="0" r="0" t="0"/>
          <a:stretch/>
        </p:blipFill>
        <p:spPr>
          <a:xfrm>
            <a:off x="5144750" y="3071363"/>
            <a:ext cx="204275" cy="288850"/>
          </a:xfrm>
          <a:prstGeom prst="rect">
            <a:avLst/>
          </a:prstGeom>
          <a:noFill/>
          <a:ln>
            <a:noFill/>
          </a:ln>
        </p:spPr>
      </p:pic>
      <p:sp>
        <p:nvSpPr>
          <p:cNvPr id="125" name="Google Shape;125;p4"/>
          <p:cNvSpPr txBox="1"/>
          <p:nvPr>
            <p:ph idx="4294967295" type="subTitle"/>
          </p:nvPr>
        </p:nvSpPr>
        <p:spPr>
          <a:xfrm>
            <a:off x="5349038" y="2980443"/>
            <a:ext cx="3159600" cy="783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Clr>
                <a:schemeClr val="dk1"/>
              </a:buClr>
              <a:buSzPts val="1800"/>
              <a:buFont typeface="Roboto"/>
              <a:buNone/>
            </a:pPr>
            <a:r>
              <a:rPr b="0" i="0" lang="en" sz="2000" u="none" cap="none" strike="noStrike">
                <a:solidFill>
                  <a:srgbClr val="FFFFFF"/>
                </a:solidFill>
                <a:latin typeface="Fira Sans Extra Condensed"/>
                <a:ea typeface="Fira Sans Extra Condensed"/>
                <a:cs typeface="Fira Sans Extra Condensed"/>
                <a:sym typeface="Fira Sans Extra Condensed"/>
              </a:rPr>
              <a:t>Reduces burden on sellers to manually list items</a:t>
            </a:r>
            <a:endParaRPr b="0" i="0" sz="2000" u="none" cap="none" strike="noStrike">
              <a:solidFill>
                <a:srgbClr val="FFFFFF"/>
              </a:solidFill>
              <a:latin typeface="Fira Sans Extra Condensed"/>
              <a:ea typeface="Fira Sans Extra Condensed"/>
              <a:cs typeface="Fira Sans Extra Condensed"/>
              <a:sym typeface="Fira Sans Extra Condensed"/>
            </a:endParaRPr>
          </a:p>
        </p:txBody>
      </p:sp>
      <p:sp>
        <p:nvSpPr>
          <p:cNvPr id="126" name="Google Shape;126;p4"/>
          <p:cNvSpPr txBox="1"/>
          <p:nvPr/>
        </p:nvSpPr>
        <p:spPr>
          <a:xfrm>
            <a:off x="181625" y="4764100"/>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full problem/solution overview</a:t>
            </a:r>
            <a:endParaRPr sz="10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9" name="Shape 469"/>
        <p:cNvGrpSpPr/>
        <p:nvPr/>
      </p:nvGrpSpPr>
      <p:grpSpPr>
        <a:xfrm>
          <a:off x="0" y="0"/>
          <a:ext cx="0" cy="0"/>
          <a:chOff x="0" y="0"/>
          <a:chExt cx="0" cy="0"/>
        </a:xfrm>
      </p:grpSpPr>
      <p:sp>
        <p:nvSpPr>
          <p:cNvPr id="470" name="Google Shape;470;gbeddc329c5_0_209"/>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1" name="Google Shape;471;gbeddc329c5_0_209"/>
          <p:cNvPicPr preferRelativeResize="0"/>
          <p:nvPr/>
        </p:nvPicPr>
        <p:blipFill>
          <a:blip r:embed="rId3">
            <a:alphaModFix/>
          </a:blip>
          <a:stretch>
            <a:fillRect/>
          </a:stretch>
        </p:blipFill>
        <p:spPr>
          <a:xfrm>
            <a:off x="277112" y="1110658"/>
            <a:ext cx="1358531" cy="2691066"/>
          </a:xfrm>
          <a:prstGeom prst="rect">
            <a:avLst/>
          </a:prstGeom>
          <a:noFill/>
          <a:ln>
            <a:noFill/>
          </a:ln>
        </p:spPr>
      </p:pic>
      <p:sp>
        <p:nvSpPr>
          <p:cNvPr id="472" name="Google Shape;472;gbeddc329c5_0_209"/>
          <p:cNvSpPr/>
          <p:nvPr/>
        </p:nvSpPr>
        <p:spPr>
          <a:xfrm>
            <a:off x="431976" y="1620404"/>
            <a:ext cx="1058100" cy="1428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3" name="Google Shape;473;gbeddc329c5_0_209"/>
          <p:cNvPicPr preferRelativeResize="0"/>
          <p:nvPr/>
        </p:nvPicPr>
        <p:blipFill>
          <a:blip r:embed="rId4">
            <a:alphaModFix/>
          </a:blip>
          <a:stretch>
            <a:fillRect/>
          </a:stretch>
        </p:blipFill>
        <p:spPr>
          <a:xfrm>
            <a:off x="4552356" y="1110650"/>
            <a:ext cx="1358527" cy="2694062"/>
          </a:xfrm>
          <a:prstGeom prst="rect">
            <a:avLst/>
          </a:prstGeom>
          <a:noFill/>
          <a:ln>
            <a:noFill/>
          </a:ln>
        </p:spPr>
      </p:pic>
      <p:sp>
        <p:nvSpPr>
          <p:cNvPr id="474" name="Google Shape;474;gbeddc329c5_0_209"/>
          <p:cNvSpPr/>
          <p:nvPr/>
        </p:nvSpPr>
        <p:spPr>
          <a:xfrm>
            <a:off x="5587899" y="2993187"/>
            <a:ext cx="222000" cy="1224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5" name="Google Shape;475;gbeddc329c5_0_209"/>
          <p:cNvPicPr preferRelativeResize="0"/>
          <p:nvPr/>
        </p:nvPicPr>
        <p:blipFill>
          <a:blip r:embed="rId5">
            <a:alphaModFix/>
          </a:blip>
          <a:stretch>
            <a:fillRect/>
          </a:stretch>
        </p:blipFill>
        <p:spPr>
          <a:xfrm>
            <a:off x="7508360" y="1128185"/>
            <a:ext cx="1358528" cy="2690414"/>
          </a:xfrm>
          <a:prstGeom prst="rect">
            <a:avLst/>
          </a:prstGeom>
          <a:noFill/>
          <a:ln>
            <a:noFill/>
          </a:ln>
        </p:spPr>
      </p:pic>
      <p:sp>
        <p:nvSpPr>
          <p:cNvPr id="476" name="Google Shape;476;gbeddc329c5_0_209"/>
          <p:cNvSpPr txBox="1"/>
          <p:nvPr/>
        </p:nvSpPr>
        <p:spPr>
          <a:xfrm>
            <a:off x="2885400" y="108725"/>
            <a:ext cx="31230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1: REQUEST AN ITEM, PART </a:t>
            </a:r>
            <a:r>
              <a:rPr lang="en" sz="1800">
                <a:solidFill>
                  <a:schemeClr val="accent6"/>
                </a:solidFill>
                <a:latin typeface="Fira Sans Extra Condensed Medium"/>
                <a:ea typeface="Fira Sans Extra Condensed Medium"/>
                <a:cs typeface="Fira Sans Extra Condensed Medium"/>
                <a:sym typeface="Fira Sans Extra Condensed Medium"/>
              </a:rPr>
              <a:t>2</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477" name="Google Shape;477;gbeddc329c5_0_209"/>
          <p:cNvPicPr preferRelativeResize="0"/>
          <p:nvPr/>
        </p:nvPicPr>
        <p:blipFill>
          <a:blip r:embed="rId6">
            <a:alphaModFix/>
          </a:blip>
          <a:stretch>
            <a:fillRect/>
          </a:stretch>
        </p:blipFill>
        <p:spPr>
          <a:xfrm>
            <a:off x="1702092" y="1110713"/>
            <a:ext cx="1358527" cy="2690962"/>
          </a:xfrm>
          <a:prstGeom prst="rect">
            <a:avLst/>
          </a:prstGeom>
          <a:noFill/>
          <a:ln>
            <a:noFill/>
          </a:ln>
        </p:spPr>
      </p:pic>
      <p:sp>
        <p:nvSpPr>
          <p:cNvPr id="478" name="Google Shape;478;gbeddc329c5_0_209"/>
          <p:cNvSpPr/>
          <p:nvPr/>
        </p:nvSpPr>
        <p:spPr>
          <a:xfrm>
            <a:off x="1852264" y="1896437"/>
            <a:ext cx="1058100" cy="3528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9" name="Google Shape;479;gbeddc329c5_0_209"/>
          <p:cNvPicPr preferRelativeResize="0"/>
          <p:nvPr/>
        </p:nvPicPr>
        <p:blipFill>
          <a:blip r:embed="rId7">
            <a:alphaModFix/>
          </a:blip>
          <a:stretch>
            <a:fillRect/>
          </a:stretch>
        </p:blipFill>
        <p:spPr>
          <a:xfrm>
            <a:off x="3120613" y="1115634"/>
            <a:ext cx="1358527" cy="2681140"/>
          </a:xfrm>
          <a:prstGeom prst="rect">
            <a:avLst/>
          </a:prstGeom>
          <a:noFill/>
          <a:ln>
            <a:noFill/>
          </a:ln>
        </p:spPr>
      </p:pic>
      <p:sp>
        <p:nvSpPr>
          <p:cNvPr id="480" name="Google Shape;480;gbeddc329c5_0_209"/>
          <p:cNvSpPr/>
          <p:nvPr/>
        </p:nvSpPr>
        <p:spPr>
          <a:xfrm>
            <a:off x="3230968" y="2685603"/>
            <a:ext cx="340800" cy="1875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gbeddc329c5_0_209"/>
          <p:cNvPicPr preferRelativeResize="0"/>
          <p:nvPr/>
        </p:nvPicPr>
        <p:blipFill>
          <a:blip r:embed="rId8">
            <a:alphaModFix/>
          </a:blip>
          <a:stretch>
            <a:fillRect/>
          </a:stretch>
        </p:blipFill>
        <p:spPr>
          <a:xfrm>
            <a:off x="6038401" y="1119491"/>
            <a:ext cx="1358527" cy="2690970"/>
          </a:xfrm>
          <a:prstGeom prst="rect">
            <a:avLst/>
          </a:prstGeom>
          <a:noFill/>
          <a:ln>
            <a:noFill/>
          </a:ln>
        </p:spPr>
      </p:pic>
      <p:sp>
        <p:nvSpPr>
          <p:cNvPr id="482" name="Google Shape;482;gbeddc329c5_0_209"/>
          <p:cNvSpPr/>
          <p:nvPr/>
        </p:nvSpPr>
        <p:spPr>
          <a:xfrm>
            <a:off x="6141676" y="2889966"/>
            <a:ext cx="379500" cy="2109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beddc329c5_0_209"/>
          <p:cNvSpPr txBox="1"/>
          <p:nvPr/>
        </p:nvSpPr>
        <p:spPr>
          <a:xfrm>
            <a:off x="180900" y="4618425"/>
            <a:ext cx="225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6"/>
                </a:solidFill>
                <a:latin typeface="Roboto"/>
                <a:ea typeface="Roboto"/>
                <a:cs typeface="Roboto"/>
                <a:sym typeface="Roboto"/>
              </a:rPr>
              <a:t>* See speaker notes for more details</a:t>
            </a:r>
            <a:endParaRPr sz="800">
              <a:solidFill>
                <a:schemeClr val="accent6"/>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beddc329c5_0_251"/>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gbeddc329c5_0_251"/>
          <p:cNvSpPr txBox="1"/>
          <p:nvPr/>
        </p:nvSpPr>
        <p:spPr>
          <a:xfrm>
            <a:off x="3174047" y="1087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2: MAKE AN OFFER</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490" name="Google Shape;490;gbeddc329c5_0_251"/>
          <p:cNvPicPr preferRelativeResize="0"/>
          <p:nvPr/>
        </p:nvPicPr>
        <p:blipFill>
          <a:blip r:embed="rId3">
            <a:alphaModFix/>
          </a:blip>
          <a:stretch>
            <a:fillRect/>
          </a:stretch>
        </p:blipFill>
        <p:spPr>
          <a:xfrm>
            <a:off x="361950" y="1006850"/>
            <a:ext cx="1593276" cy="3182668"/>
          </a:xfrm>
          <a:prstGeom prst="rect">
            <a:avLst/>
          </a:prstGeom>
          <a:noFill/>
          <a:ln>
            <a:noFill/>
          </a:ln>
        </p:spPr>
      </p:pic>
      <p:pic>
        <p:nvPicPr>
          <p:cNvPr id="491" name="Google Shape;491;gbeddc329c5_0_251"/>
          <p:cNvPicPr preferRelativeResize="0"/>
          <p:nvPr/>
        </p:nvPicPr>
        <p:blipFill>
          <a:blip r:embed="rId4">
            <a:alphaModFix/>
          </a:blip>
          <a:stretch>
            <a:fillRect/>
          </a:stretch>
        </p:blipFill>
        <p:spPr>
          <a:xfrm>
            <a:off x="3735847" y="992316"/>
            <a:ext cx="1625201" cy="3227035"/>
          </a:xfrm>
          <a:prstGeom prst="rect">
            <a:avLst/>
          </a:prstGeom>
          <a:noFill/>
          <a:ln>
            <a:noFill/>
          </a:ln>
        </p:spPr>
      </p:pic>
      <p:pic>
        <p:nvPicPr>
          <p:cNvPr id="492" name="Google Shape;492;gbeddc329c5_0_251"/>
          <p:cNvPicPr preferRelativeResize="0"/>
          <p:nvPr/>
        </p:nvPicPr>
        <p:blipFill>
          <a:blip r:embed="rId5">
            <a:alphaModFix/>
          </a:blip>
          <a:stretch>
            <a:fillRect/>
          </a:stretch>
        </p:blipFill>
        <p:spPr>
          <a:xfrm>
            <a:off x="5457906" y="971550"/>
            <a:ext cx="1625203" cy="3215343"/>
          </a:xfrm>
          <a:prstGeom prst="rect">
            <a:avLst/>
          </a:prstGeom>
          <a:noFill/>
          <a:ln>
            <a:noFill/>
          </a:ln>
        </p:spPr>
      </p:pic>
      <p:pic>
        <p:nvPicPr>
          <p:cNvPr id="493" name="Google Shape;493;gbeddc329c5_0_251"/>
          <p:cNvPicPr preferRelativeResize="0"/>
          <p:nvPr/>
        </p:nvPicPr>
        <p:blipFill>
          <a:blip r:embed="rId6">
            <a:alphaModFix/>
          </a:blip>
          <a:stretch>
            <a:fillRect/>
          </a:stretch>
        </p:blipFill>
        <p:spPr>
          <a:xfrm>
            <a:off x="7179966" y="987896"/>
            <a:ext cx="1647859" cy="3227025"/>
          </a:xfrm>
          <a:prstGeom prst="rect">
            <a:avLst/>
          </a:prstGeom>
          <a:noFill/>
          <a:ln>
            <a:noFill/>
          </a:ln>
        </p:spPr>
      </p:pic>
      <p:sp>
        <p:nvSpPr>
          <p:cNvPr id="494" name="Google Shape;494;gbeddc329c5_0_251"/>
          <p:cNvSpPr/>
          <p:nvPr/>
        </p:nvSpPr>
        <p:spPr>
          <a:xfrm>
            <a:off x="6646350" y="2795600"/>
            <a:ext cx="306900" cy="1950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gbeddc329c5_0_251"/>
          <p:cNvSpPr/>
          <p:nvPr/>
        </p:nvSpPr>
        <p:spPr>
          <a:xfrm>
            <a:off x="478900" y="3771900"/>
            <a:ext cx="326100" cy="2667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beddc329c5_0_251"/>
          <p:cNvSpPr/>
          <p:nvPr/>
        </p:nvSpPr>
        <p:spPr>
          <a:xfrm>
            <a:off x="3914775" y="2386025"/>
            <a:ext cx="1067100" cy="1143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7" name="Google Shape;497;gbeddc329c5_0_251"/>
          <p:cNvPicPr preferRelativeResize="0"/>
          <p:nvPr/>
        </p:nvPicPr>
        <p:blipFill>
          <a:blip r:embed="rId7">
            <a:alphaModFix/>
          </a:blip>
          <a:stretch>
            <a:fillRect/>
          </a:stretch>
        </p:blipFill>
        <p:spPr>
          <a:xfrm>
            <a:off x="2048900" y="1043150"/>
            <a:ext cx="1593275" cy="3137141"/>
          </a:xfrm>
          <a:prstGeom prst="rect">
            <a:avLst/>
          </a:prstGeom>
          <a:noFill/>
          <a:ln>
            <a:noFill/>
          </a:ln>
        </p:spPr>
      </p:pic>
      <p:sp>
        <p:nvSpPr>
          <p:cNvPr id="498" name="Google Shape;498;gbeddc329c5_0_251"/>
          <p:cNvSpPr/>
          <p:nvPr/>
        </p:nvSpPr>
        <p:spPr>
          <a:xfrm>
            <a:off x="2182075" y="1701425"/>
            <a:ext cx="1336800" cy="4893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gbeddc329c5_0_295"/>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gbeddc329c5_0_295"/>
          <p:cNvSpPr txBox="1"/>
          <p:nvPr/>
        </p:nvSpPr>
        <p:spPr>
          <a:xfrm>
            <a:off x="3033750" y="118250"/>
            <a:ext cx="30765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3: ACCEPT AN OFFER, </a:t>
            </a:r>
            <a:r>
              <a:rPr lang="en" sz="1800">
                <a:solidFill>
                  <a:schemeClr val="accent6"/>
                </a:solidFill>
                <a:latin typeface="Fira Sans Extra Condensed Medium"/>
                <a:ea typeface="Fira Sans Extra Condensed Medium"/>
                <a:cs typeface="Fira Sans Extra Condensed Medium"/>
                <a:sym typeface="Fira Sans Extra Condensed Medium"/>
              </a:rPr>
              <a:t>PART 1</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505" name="Google Shape;505;gbeddc329c5_0_295"/>
          <p:cNvPicPr preferRelativeResize="0"/>
          <p:nvPr/>
        </p:nvPicPr>
        <p:blipFill>
          <a:blip r:embed="rId3">
            <a:alphaModFix/>
          </a:blip>
          <a:stretch>
            <a:fillRect/>
          </a:stretch>
        </p:blipFill>
        <p:spPr>
          <a:xfrm>
            <a:off x="250538" y="1140542"/>
            <a:ext cx="1372351" cy="2687481"/>
          </a:xfrm>
          <a:prstGeom prst="rect">
            <a:avLst/>
          </a:prstGeom>
          <a:noFill/>
          <a:ln>
            <a:noFill/>
          </a:ln>
        </p:spPr>
      </p:pic>
      <p:sp>
        <p:nvSpPr>
          <p:cNvPr id="506" name="Google Shape;506;gbeddc329c5_0_295"/>
          <p:cNvSpPr/>
          <p:nvPr/>
        </p:nvSpPr>
        <p:spPr>
          <a:xfrm>
            <a:off x="638498" y="3504934"/>
            <a:ext cx="283800" cy="1764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7" name="Google Shape;507;gbeddc329c5_0_295"/>
          <p:cNvPicPr preferRelativeResize="0"/>
          <p:nvPr/>
        </p:nvPicPr>
        <p:blipFill>
          <a:blip r:embed="rId4">
            <a:alphaModFix/>
          </a:blip>
          <a:stretch>
            <a:fillRect/>
          </a:stretch>
        </p:blipFill>
        <p:spPr>
          <a:xfrm>
            <a:off x="1699707" y="1143486"/>
            <a:ext cx="1372343" cy="2711796"/>
          </a:xfrm>
          <a:prstGeom prst="rect">
            <a:avLst/>
          </a:prstGeom>
          <a:noFill/>
          <a:ln>
            <a:noFill/>
          </a:ln>
        </p:spPr>
      </p:pic>
      <p:sp>
        <p:nvSpPr>
          <p:cNvPr id="508" name="Google Shape;508;gbeddc329c5_0_295"/>
          <p:cNvSpPr/>
          <p:nvPr/>
        </p:nvSpPr>
        <p:spPr>
          <a:xfrm>
            <a:off x="1810630" y="1569564"/>
            <a:ext cx="1150800" cy="2472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9" name="Google Shape;509;gbeddc329c5_0_295"/>
          <p:cNvCxnSpPr/>
          <p:nvPr/>
        </p:nvCxnSpPr>
        <p:spPr>
          <a:xfrm>
            <a:off x="1930185" y="3988441"/>
            <a:ext cx="2426700" cy="0"/>
          </a:xfrm>
          <a:prstGeom prst="straightConnector1">
            <a:avLst/>
          </a:prstGeom>
          <a:noFill/>
          <a:ln cap="flat" cmpd="sng" w="9525">
            <a:solidFill>
              <a:schemeClr val="accent6"/>
            </a:solidFill>
            <a:prstDash val="solid"/>
            <a:round/>
            <a:headEnd len="med" w="med" type="none"/>
            <a:tailEnd len="med" w="med" type="none"/>
          </a:ln>
        </p:spPr>
      </p:cxnSp>
      <p:cxnSp>
        <p:nvCxnSpPr>
          <p:cNvPr id="510" name="Google Shape;510;gbeddc329c5_0_295"/>
          <p:cNvCxnSpPr/>
          <p:nvPr/>
        </p:nvCxnSpPr>
        <p:spPr>
          <a:xfrm rot="10800000">
            <a:off x="1930185" y="3829141"/>
            <a:ext cx="0" cy="159300"/>
          </a:xfrm>
          <a:prstGeom prst="straightConnector1">
            <a:avLst/>
          </a:prstGeom>
          <a:noFill/>
          <a:ln cap="flat" cmpd="sng" w="9525">
            <a:solidFill>
              <a:schemeClr val="accent6"/>
            </a:solidFill>
            <a:prstDash val="solid"/>
            <a:round/>
            <a:headEnd len="med" w="med" type="none"/>
            <a:tailEnd len="med" w="med" type="none"/>
          </a:ln>
        </p:spPr>
      </p:cxnSp>
      <p:cxnSp>
        <p:nvCxnSpPr>
          <p:cNvPr id="511" name="Google Shape;511;gbeddc329c5_0_295"/>
          <p:cNvCxnSpPr/>
          <p:nvPr/>
        </p:nvCxnSpPr>
        <p:spPr>
          <a:xfrm rot="10800000">
            <a:off x="4356760" y="3812041"/>
            <a:ext cx="0" cy="176400"/>
          </a:xfrm>
          <a:prstGeom prst="straightConnector1">
            <a:avLst/>
          </a:prstGeom>
          <a:noFill/>
          <a:ln cap="flat" cmpd="sng" w="9525">
            <a:solidFill>
              <a:schemeClr val="accent6"/>
            </a:solidFill>
            <a:prstDash val="solid"/>
            <a:round/>
            <a:headEnd len="med" w="med" type="none"/>
            <a:tailEnd len="med" w="med" type="none"/>
          </a:ln>
        </p:spPr>
      </p:cxnSp>
      <p:sp>
        <p:nvSpPr>
          <p:cNvPr id="512" name="Google Shape;512;gbeddc329c5_0_295"/>
          <p:cNvSpPr/>
          <p:nvPr/>
        </p:nvSpPr>
        <p:spPr>
          <a:xfrm rot="10800000">
            <a:off x="3091736" y="3988463"/>
            <a:ext cx="162000" cy="90300"/>
          </a:xfrm>
          <a:prstGeom prst="triangle">
            <a:avLst>
              <a:gd fmla="val 5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gbeddc329c5_0_295"/>
          <p:cNvSpPr txBox="1"/>
          <p:nvPr/>
        </p:nvSpPr>
        <p:spPr>
          <a:xfrm>
            <a:off x="1930185" y="4056247"/>
            <a:ext cx="2426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Inter"/>
                <a:ea typeface="Inter"/>
                <a:cs typeface="Inter"/>
                <a:sym typeface="Inter"/>
              </a:rPr>
              <a:t>Two ways to reach offer</a:t>
            </a:r>
            <a:endParaRPr sz="800">
              <a:latin typeface="Inter"/>
              <a:ea typeface="Inter"/>
              <a:cs typeface="Inter"/>
              <a:sym typeface="Inter"/>
            </a:endParaRPr>
          </a:p>
        </p:txBody>
      </p:sp>
      <p:pic>
        <p:nvPicPr>
          <p:cNvPr id="514" name="Google Shape;514;gbeddc329c5_0_295"/>
          <p:cNvPicPr preferRelativeResize="0"/>
          <p:nvPr/>
        </p:nvPicPr>
        <p:blipFill>
          <a:blip r:embed="rId5">
            <a:alphaModFix/>
          </a:blip>
          <a:stretch>
            <a:fillRect/>
          </a:stretch>
        </p:blipFill>
        <p:spPr>
          <a:xfrm>
            <a:off x="3148844" y="1142950"/>
            <a:ext cx="1372356" cy="2682659"/>
          </a:xfrm>
          <a:prstGeom prst="rect">
            <a:avLst/>
          </a:prstGeom>
          <a:noFill/>
          <a:ln>
            <a:noFill/>
          </a:ln>
        </p:spPr>
      </p:pic>
      <p:sp>
        <p:nvSpPr>
          <p:cNvPr id="515" name="Google Shape;515;gbeddc329c5_0_295"/>
          <p:cNvSpPr/>
          <p:nvPr/>
        </p:nvSpPr>
        <p:spPr>
          <a:xfrm>
            <a:off x="3259777" y="1798578"/>
            <a:ext cx="1150800" cy="4263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6" name="Google Shape;516;gbeddc329c5_0_295"/>
          <p:cNvPicPr preferRelativeResize="0"/>
          <p:nvPr/>
        </p:nvPicPr>
        <p:blipFill>
          <a:blip r:embed="rId6">
            <a:alphaModFix/>
          </a:blip>
          <a:stretch>
            <a:fillRect/>
          </a:stretch>
        </p:blipFill>
        <p:spPr>
          <a:xfrm>
            <a:off x="4597989" y="1137370"/>
            <a:ext cx="1350152" cy="2693829"/>
          </a:xfrm>
          <a:prstGeom prst="rect">
            <a:avLst/>
          </a:prstGeom>
          <a:noFill/>
          <a:ln>
            <a:noFill/>
          </a:ln>
        </p:spPr>
      </p:pic>
      <p:pic>
        <p:nvPicPr>
          <p:cNvPr id="517" name="Google Shape;517;gbeddc329c5_0_295"/>
          <p:cNvPicPr preferRelativeResize="0"/>
          <p:nvPr/>
        </p:nvPicPr>
        <p:blipFill>
          <a:blip r:embed="rId7">
            <a:alphaModFix/>
          </a:blip>
          <a:stretch>
            <a:fillRect/>
          </a:stretch>
        </p:blipFill>
        <p:spPr>
          <a:xfrm>
            <a:off x="6021450" y="1137394"/>
            <a:ext cx="1372370" cy="2698917"/>
          </a:xfrm>
          <a:prstGeom prst="rect">
            <a:avLst/>
          </a:prstGeom>
          <a:noFill/>
          <a:ln>
            <a:noFill/>
          </a:ln>
        </p:spPr>
      </p:pic>
      <p:sp>
        <p:nvSpPr>
          <p:cNvPr id="518" name="Google Shape;518;gbeddc329c5_0_295"/>
          <p:cNvSpPr/>
          <p:nvPr/>
        </p:nvSpPr>
        <p:spPr>
          <a:xfrm>
            <a:off x="7053392" y="3384389"/>
            <a:ext cx="216900" cy="1620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gbeddc329c5_0_295"/>
          <p:cNvSpPr/>
          <p:nvPr/>
        </p:nvSpPr>
        <p:spPr>
          <a:xfrm>
            <a:off x="4836523" y="3382638"/>
            <a:ext cx="795300" cy="903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0" name="Google Shape;520;gbeddc329c5_0_295"/>
          <p:cNvPicPr preferRelativeResize="0"/>
          <p:nvPr/>
        </p:nvPicPr>
        <p:blipFill>
          <a:blip r:embed="rId8">
            <a:alphaModFix/>
          </a:blip>
          <a:stretch>
            <a:fillRect/>
          </a:stretch>
        </p:blipFill>
        <p:spPr>
          <a:xfrm>
            <a:off x="7521125" y="1163292"/>
            <a:ext cx="1350150" cy="2686106"/>
          </a:xfrm>
          <a:prstGeom prst="rect">
            <a:avLst/>
          </a:prstGeom>
          <a:noFill/>
          <a:ln>
            <a:noFill/>
          </a:ln>
        </p:spPr>
      </p:pic>
      <p:sp>
        <p:nvSpPr>
          <p:cNvPr id="521" name="Google Shape;521;gbeddc329c5_0_295"/>
          <p:cNvSpPr txBox="1"/>
          <p:nvPr/>
        </p:nvSpPr>
        <p:spPr>
          <a:xfrm>
            <a:off x="180900" y="4618425"/>
            <a:ext cx="225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6"/>
                </a:solidFill>
                <a:latin typeface="Roboto"/>
                <a:ea typeface="Roboto"/>
                <a:cs typeface="Roboto"/>
                <a:sym typeface="Roboto"/>
              </a:rPr>
              <a:t>* See speaker notes for more details</a:t>
            </a:r>
            <a:endParaRPr sz="800">
              <a:solidFill>
                <a:schemeClr val="accent6"/>
              </a:solidFill>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gc0150c326d_1_68"/>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7" name="Google Shape;527;gc0150c326d_1_68"/>
          <p:cNvPicPr preferRelativeResize="0"/>
          <p:nvPr/>
        </p:nvPicPr>
        <p:blipFill>
          <a:blip r:embed="rId3">
            <a:alphaModFix/>
          </a:blip>
          <a:stretch>
            <a:fillRect/>
          </a:stretch>
        </p:blipFill>
        <p:spPr>
          <a:xfrm>
            <a:off x="4767514" y="889751"/>
            <a:ext cx="1658810" cy="3297667"/>
          </a:xfrm>
          <a:prstGeom prst="rect">
            <a:avLst/>
          </a:prstGeom>
          <a:noFill/>
          <a:ln>
            <a:noFill/>
          </a:ln>
        </p:spPr>
      </p:pic>
      <p:pic>
        <p:nvPicPr>
          <p:cNvPr id="528" name="Google Shape;528;gc0150c326d_1_68"/>
          <p:cNvPicPr preferRelativeResize="0"/>
          <p:nvPr/>
        </p:nvPicPr>
        <p:blipFill>
          <a:blip r:embed="rId4">
            <a:alphaModFix/>
          </a:blip>
          <a:stretch>
            <a:fillRect/>
          </a:stretch>
        </p:blipFill>
        <p:spPr>
          <a:xfrm>
            <a:off x="2979290" y="870738"/>
            <a:ext cx="1704385" cy="3335709"/>
          </a:xfrm>
          <a:prstGeom prst="rect">
            <a:avLst/>
          </a:prstGeom>
          <a:noFill/>
          <a:ln>
            <a:noFill/>
          </a:ln>
        </p:spPr>
      </p:pic>
      <p:sp>
        <p:nvSpPr>
          <p:cNvPr id="529" name="Google Shape;529;gc0150c326d_1_68"/>
          <p:cNvSpPr/>
          <p:nvPr/>
        </p:nvSpPr>
        <p:spPr>
          <a:xfrm>
            <a:off x="3219450" y="2830088"/>
            <a:ext cx="466800" cy="1980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gc0150c326d_1_68"/>
          <p:cNvSpPr txBox="1"/>
          <p:nvPr/>
        </p:nvSpPr>
        <p:spPr>
          <a:xfrm>
            <a:off x="3033750" y="118250"/>
            <a:ext cx="30765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3: ACCEPT AN OFFER, </a:t>
            </a:r>
            <a:r>
              <a:rPr lang="en" sz="1800">
                <a:solidFill>
                  <a:schemeClr val="accent6"/>
                </a:solidFill>
                <a:latin typeface="Fira Sans Extra Condensed Medium"/>
                <a:ea typeface="Fira Sans Extra Condensed Medium"/>
                <a:cs typeface="Fira Sans Extra Condensed Medium"/>
                <a:sym typeface="Fira Sans Extra Condensed Medium"/>
              </a:rPr>
              <a:t>PART 2</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531" name="Google Shape;531;gc0150c326d_1_68"/>
          <p:cNvPicPr preferRelativeResize="0"/>
          <p:nvPr/>
        </p:nvPicPr>
        <p:blipFill>
          <a:blip r:embed="rId5">
            <a:alphaModFix/>
          </a:blip>
          <a:stretch>
            <a:fillRect/>
          </a:stretch>
        </p:blipFill>
        <p:spPr>
          <a:xfrm>
            <a:off x="1176525" y="878648"/>
            <a:ext cx="1704376" cy="3319889"/>
          </a:xfrm>
          <a:prstGeom prst="rect">
            <a:avLst/>
          </a:prstGeom>
          <a:noFill/>
          <a:ln>
            <a:noFill/>
          </a:ln>
        </p:spPr>
      </p:pic>
      <p:sp>
        <p:nvSpPr>
          <p:cNvPr id="532" name="Google Shape;532;gc0150c326d_1_68"/>
          <p:cNvSpPr/>
          <p:nvPr/>
        </p:nvSpPr>
        <p:spPr>
          <a:xfrm>
            <a:off x="1494775" y="2237088"/>
            <a:ext cx="1200900" cy="292800"/>
          </a:xfrm>
          <a:prstGeom prst="rect">
            <a:avLst/>
          </a:prstGeom>
          <a:solidFill>
            <a:srgbClr val="8ACAD4">
              <a:alpha val="2682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c0150c326d_1_68"/>
          <p:cNvSpPr/>
          <p:nvPr/>
        </p:nvSpPr>
        <p:spPr>
          <a:xfrm>
            <a:off x="1328350" y="2988263"/>
            <a:ext cx="1414800" cy="292800"/>
          </a:xfrm>
          <a:prstGeom prst="rect">
            <a:avLst/>
          </a:prstGeom>
          <a:solidFill>
            <a:srgbClr val="8ACAD4">
              <a:alpha val="2682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gc0150c326d_1_68"/>
          <p:cNvPicPr preferRelativeResize="0"/>
          <p:nvPr/>
        </p:nvPicPr>
        <p:blipFill>
          <a:blip r:embed="rId6">
            <a:alphaModFix/>
          </a:blip>
          <a:stretch>
            <a:fillRect/>
          </a:stretch>
        </p:blipFill>
        <p:spPr>
          <a:xfrm>
            <a:off x="6578725" y="870750"/>
            <a:ext cx="1658800" cy="3285675"/>
          </a:xfrm>
          <a:prstGeom prst="rect">
            <a:avLst/>
          </a:prstGeom>
          <a:noFill/>
          <a:ln>
            <a:noFill/>
          </a:ln>
        </p:spPr>
      </p:pic>
      <p:sp>
        <p:nvSpPr>
          <p:cNvPr id="535" name="Google Shape;535;gc0150c326d_1_68"/>
          <p:cNvSpPr/>
          <p:nvPr/>
        </p:nvSpPr>
        <p:spPr>
          <a:xfrm>
            <a:off x="5205328" y="2191909"/>
            <a:ext cx="443100" cy="1980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gc0150c326d_1_68"/>
          <p:cNvSpPr txBox="1"/>
          <p:nvPr/>
        </p:nvSpPr>
        <p:spPr>
          <a:xfrm>
            <a:off x="180900" y="4618425"/>
            <a:ext cx="2257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accent6"/>
                </a:solidFill>
                <a:latin typeface="Roboto"/>
                <a:ea typeface="Roboto"/>
                <a:cs typeface="Roboto"/>
                <a:sym typeface="Roboto"/>
              </a:rPr>
              <a:t>* See speaker notes for more details</a:t>
            </a:r>
            <a:endParaRPr sz="800">
              <a:solidFill>
                <a:schemeClr val="accent6"/>
              </a:solidFill>
              <a:latin typeface="Roboto"/>
              <a:ea typeface="Roboto"/>
              <a:cs typeface="Roboto"/>
              <a:sym typeface="Robo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c0150c326d_1_86"/>
          <p:cNvSpPr/>
          <p:nvPr/>
        </p:nvSpPr>
        <p:spPr>
          <a:xfrm>
            <a:off x="180900" y="266325"/>
            <a:ext cx="8782200" cy="4690800"/>
          </a:xfrm>
          <a:prstGeom prst="rect">
            <a:avLst/>
          </a:prstGeom>
          <a:no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gc0150c326d_1_86"/>
          <p:cNvSpPr txBox="1"/>
          <p:nvPr/>
        </p:nvSpPr>
        <p:spPr>
          <a:xfrm>
            <a:off x="2724150" y="108725"/>
            <a:ext cx="32670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6"/>
                </a:solidFill>
                <a:latin typeface="Fira Sans Extra Condensed Medium"/>
                <a:ea typeface="Fira Sans Extra Condensed Medium"/>
                <a:cs typeface="Fira Sans Extra Condensed Medium"/>
                <a:sym typeface="Fira Sans Extra Condensed Medium"/>
              </a:rPr>
              <a:t>TASK 4: </a:t>
            </a:r>
            <a:r>
              <a:rPr lang="en" sz="1800">
                <a:solidFill>
                  <a:schemeClr val="accent6"/>
                </a:solidFill>
                <a:latin typeface="Fira Sans Extra Condensed Medium"/>
                <a:ea typeface="Fira Sans Extra Condensed Medium"/>
                <a:cs typeface="Fira Sans Extra Condensed Medium"/>
                <a:sym typeface="Fira Sans Extra Condensed Medium"/>
              </a:rPr>
              <a:t>ADD AN ITEM TO WATCHLIST</a:t>
            </a:r>
            <a:endParaRPr b="0" i="0" sz="1800" u="none" cap="none" strike="noStrike">
              <a:solidFill>
                <a:schemeClr val="accent6"/>
              </a:solidFill>
              <a:latin typeface="Fira Sans Extra Condensed Medium"/>
              <a:ea typeface="Fira Sans Extra Condensed Medium"/>
              <a:cs typeface="Fira Sans Extra Condensed Medium"/>
              <a:sym typeface="Fira Sans Extra Condensed Medium"/>
            </a:endParaRPr>
          </a:p>
        </p:txBody>
      </p:sp>
      <p:pic>
        <p:nvPicPr>
          <p:cNvPr id="543" name="Google Shape;543;gc0150c326d_1_86"/>
          <p:cNvPicPr preferRelativeResize="0"/>
          <p:nvPr/>
        </p:nvPicPr>
        <p:blipFill>
          <a:blip r:embed="rId3">
            <a:alphaModFix/>
          </a:blip>
          <a:stretch>
            <a:fillRect/>
          </a:stretch>
        </p:blipFill>
        <p:spPr>
          <a:xfrm>
            <a:off x="7460275" y="1163801"/>
            <a:ext cx="1408776" cy="2803948"/>
          </a:xfrm>
          <a:prstGeom prst="rect">
            <a:avLst/>
          </a:prstGeom>
          <a:noFill/>
          <a:ln>
            <a:noFill/>
          </a:ln>
        </p:spPr>
      </p:pic>
      <p:pic>
        <p:nvPicPr>
          <p:cNvPr id="544" name="Google Shape;544;gc0150c326d_1_86"/>
          <p:cNvPicPr preferRelativeResize="0"/>
          <p:nvPr/>
        </p:nvPicPr>
        <p:blipFill>
          <a:blip r:embed="rId4">
            <a:alphaModFix/>
          </a:blip>
          <a:stretch>
            <a:fillRect/>
          </a:stretch>
        </p:blipFill>
        <p:spPr>
          <a:xfrm>
            <a:off x="1687308" y="1200659"/>
            <a:ext cx="1372445" cy="2705584"/>
          </a:xfrm>
          <a:prstGeom prst="rect">
            <a:avLst/>
          </a:prstGeom>
          <a:noFill/>
          <a:ln>
            <a:noFill/>
          </a:ln>
        </p:spPr>
      </p:pic>
      <p:sp>
        <p:nvSpPr>
          <p:cNvPr id="545" name="Google Shape;545;gc0150c326d_1_86"/>
          <p:cNvSpPr/>
          <p:nvPr/>
        </p:nvSpPr>
        <p:spPr>
          <a:xfrm>
            <a:off x="2307681" y="3317729"/>
            <a:ext cx="687900" cy="2247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6" name="Google Shape;546;gc0150c326d_1_86"/>
          <p:cNvPicPr preferRelativeResize="0"/>
          <p:nvPr/>
        </p:nvPicPr>
        <p:blipFill>
          <a:blip r:embed="rId5">
            <a:alphaModFix/>
          </a:blip>
          <a:stretch>
            <a:fillRect/>
          </a:stretch>
        </p:blipFill>
        <p:spPr>
          <a:xfrm>
            <a:off x="6020067" y="1163161"/>
            <a:ext cx="1408783" cy="2783806"/>
          </a:xfrm>
          <a:prstGeom prst="rect">
            <a:avLst/>
          </a:prstGeom>
          <a:noFill/>
          <a:ln>
            <a:noFill/>
          </a:ln>
        </p:spPr>
      </p:pic>
      <p:sp>
        <p:nvSpPr>
          <p:cNvPr id="547" name="Google Shape;547;gc0150c326d_1_86"/>
          <p:cNvSpPr/>
          <p:nvPr/>
        </p:nvSpPr>
        <p:spPr>
          <a:xfrm>
            <a:off x="6120275" y="2384875"/>
            <a:ext cx="452400" cy="2001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8" name="Google Shape;548;gc0150c326d_1_86"/>
          <p:cNvPicPr preferRelativeResize="0"/>
          <p:nvPr/>
        </p:nvPicPr>
        <p:blipFill>
          <a:blip r:embed="rId6">
            <a:alphaModFix/>
          </a:blip>
          <a:stretch>
            <a:fillRect/>
          </a:stretch>
        </p:blipFill>
        <p:spPr>
          <a:xfrm>
            <a:off x="274950" y="1195834"/>
            <a:ext cx="1372451" cy="2718467"/>
          </a:xfrm>
          <a:prstGeom prst="rect">
            <a:avLst/>
          </a:prstGeom>
          <a:noFill/>
          <a:ln>
            <a:noFill/>
          </a:ln>
        </p:spPr>
      </p:pic>
      <p:sp>
        <p:nvSpPr>
          <p:cNvPr id="549" name="Google Shape;549;gc0150c326d_1_86"/>
          <p:cNvSpPr/>
          <p:nvPr/>
        </p:nvSpPr>
        <p:spPr>
          <a:xfrm>
            <a:off x="973519" y="3564640"/>
            <a:ext cx="274500" cy="2247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0" name="Google Shape;550;gc0150c326d_1_86"/>
          <p:cNvPicPr preferRelativeResize="0"/>
          <p:nvPr/>
        </p:nvPicPr>
        <p:blipFill>
          <a:blip r:embed="rId7">
            <a:alphaModFix/>
          </a:blip>
          <a:stretch>
            <a:fillRect/>
          </a:stretch>
        </p:blipFill>
        <p:spPr>
          <a:xfrm>
            <a:off x="3099650" y="1200651"/>
            <a:ext cx="1372451" cy="2728353"/>
          </a:xfrm>
          <a:prstGeom prst="rect">
            <a:avLst/>
          </a:prstGeom>
          <a:noFill/>
          <a:ln>
            <a:noFill/>
          </a:ln>
        </p:spPr>
      </p:pic>
      <p:sp>
        <p:nvSpPr>
          <p:cNvPr id="551" name="Google Shape;551;gc0150c326d_1_86"/>
          <p:cNvSpPr/>
          <p:nvPr/>
        </p:nvSpPr>
        <p:spPr>
          <a:xfrm>
            <a:off x="3258000" y="1717525"/>
            <a:ext cx="1043100" cy="129300"/>
          </a:xfrm>
          <a:prstGeom prst="rect">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2" name="Google Shape;552;gc0150c326d_1_86"/>
          <p:cNvPicPr preferRelativeResize="0"/>
          <p:nvPr/>
        </p:nvPicPr>
        <p:blipFill>
          <a:blip r:embed="rId8">
            <a:alphaModFix/>
          </a:blip>
          <a:stretch>
            <a:fillRect/>
          </a:stretch>
        </p:blipFill>
        <p:spPr>
          <a:xfrm>
            <a:off x="4506300" y="1193194"/>
            <a:ext cx="1408774" cy="2787168"/>
          </a:xfrm>
          <a:prstGeom prst="rect">
            <a:avLst/>
          </a:prstGeom>
          <a:noFill/>
          <a:ln>
            <a:noFill/>
          </a:ln>
        </p:spPr>
      </p:pic>
      <p:sp>
        <p:nvSpPr>
          <p:cNvPr id="553" name="Google Shape;553;gc0150c326d_1_86"/>
          <p:cNvSpPr/>
          <p:nvPr/>
        </p:nvSpPr>
        <p:spPr>
          <a:xfrm>
            <a:off x="4613450" y="2067650"/>
            <a:ext cx="376200" cy="171600"/>
          </a:xfrm>
          <a:prstGeom prst="ellipse">
            <a:avLst/>
          </a:prstGeom>
          <a:solidFill>
            <a:srgbClr val="4EA57C">
              <a:alpha val="3294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557" name="Shape 557"/>
        <p:cNvGrpSpPr/>
        <p:nvPr/>
      </p:nvGrpSpPr>
      <p:grpSpPr>
        <a:xfrm>
          <a:off x="0" y="0"/>
          <a:ext cx="0" cy="0"/>
          <a:chOff x="0" y="0"/>
          <a:chExt cx="0" cy="0"/>
        </a:xfrm>
      </p:grpSpPr>
      <p:sp>
        <p:nvSpPr>
          <p:cNvPr id="558" name="Google Shape;558;gbeac644920_0_44"/>
          <p:cNvSpPr/>
          <p:nvPr/>
        </p:nvSpPr>
        <p:spPr>
          <a:xfrm rot="10800000">
            <a:off x="4247550" y="-450"/>
            <a:ext cx="648900" cy="362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gbeac644920_0_44"/>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FFFF"/>
                </a:solidFill>
              </a:rPr>
              <a:t>Prototype Link</a:t>
            </a:r>
            <a:endParaRPr>
              <a:solidFill>
                <a:srgbClr val="FFFFFF"/>
              </a:solidFill>
            </a:endParaRPr>
          </a:p>
        </p:txBody>
      </p:sp>
      <p:sp>
        <p:nvSpPr>
          <p:cNvPr id="560" name="Google Shape;560;gbeac644920_0_44"/>
          <p:cNvSpPr txBox="1"/>
          <p:nvPr/>
        </p:nvSpPr>
        <p:spPr>
          <a:xfrm>
            <a:off x="1381200" y="1356000"/>
            <a:ext cx="63816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2000">
                <a:solidFill>
                  <a:schemeClr val="lt1"/>
                </a:solidFill>
                <a:latin typeface="Inter"/>
                <a:ea typeface="Inter"/>
                <a:cs typeface="Inter"/>
                <a:sym typeface="Inter"/>
              </a:rPr>
              <a:t>https://www.figma.com/proto/JEnVtlaCrdu9X5zuOdsBKz/Prototype</a:t>
            </a:r>
            <a:endParaRPr i="1">
              <a:solidFill>
                <a:schemeClr val="lt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30" name="Shape 130"/>
        <p:cNvGrpSpPr/>
        <p:nvPr/>
      </p:nvGrpSpPr>
      <p:grpSpPr>
        <a:xfrm>
          <a:off x="0" y="0"/>
          <a:ext cx="0" cy="0"/>
          <a:chOff x="0" y="0"/>
          <a:chExt cx="0" cy="0"/>
        </a:xfrm>
      </p:grpSpPr>
      <p:sp>
        <p:nvSpPr>
          <p:cNvPr id="131" name="Google Shape;131;p5"/>
          <p:cNvSpPr/>
          <p:nvPr/>
        </p:nvSpPr>
        <p:spPr>
          <a:xfrm rot="10800000">
            <a:off x="4247550" y="-450"/>
            <a:ext cx="648900" cy="362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
          <p:cNvSpPr/>
          <p:nvPr/>
        </p:nvSpPr>
        <p:spPr>
          <a:xfrm>
            <a:off x="1866900" y="1276350"/>
            <a:ext cx="1729800" cy="1729800"/>
          </a:xfrm>
          <a:prstGeom prst="ellipse">
            <a:avLst/>
          </a:prstGeom>
          <a:noFill/>
          <a:ln cap="flat" cmpd="sng" w="2286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5"/>
          <p:cNvSpPr txBox="1"/>
          <p:nvPr/>
        </p:nvSpPr>
        <p:spPr>
          <a:xfrm>
            <a:off x="1362750" y="3718125"/>
            <a:ext cx="2738100" cy="106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Fira Sans Extra Condensed Medium"/>
                <a:ea typeface="Fira Sans Extra Condensed Medium"/>
                <a:cs typeface="Fira Sans Extra Condensed Medium"/>
                <a:sym typeface="Fira Sans Extra Condensed Medium"/>
              </a:rPr>
              <a:t>To make buying used easier than buying new</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34" name="Google Shape;134;p5"/>
          <p:cNvSpPr txBox="1"/>
          <p:nvPr/>
        </p:nvSpPr>
        <p:spPr>
          <a:xfrm>
            <a:off x="1362750" y="3319425"/>
            <a:ext cx="2738100" cy="34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MISSION STATEMENT</a:t>
            </a:r>
            <a:endParaRPr b="0" i="0" sz="22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35" name="Google Shape;135;p5"/>
          <p:cNvSpPr/>
          <p:nvPr/>
        </p:nvSpPr>
        <p:spPr>
          <a:xfrm>
            <a:off x="5400600" y="1276350"/>
            <a:ext cx="1729800" cy="1729800"/>
          </a:xfrm>
          <a:prstGeom prst="ellipse">
            <a:avLst/>
          </a:prstGeom>
          <a:noFill/>
          <a:ln cap="flat" cmpd="sng" w="2286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
          <p:cNvSpPr txBox="1"/>
          <p:nvPr/>
        </p:nvSpPr>
        <p:spPr>
          <a:xfrm>
            <a:off x="4896450" y="3718125"/>
            <a:ext cx="2738100" cy="106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FFFFFF"/>
                </a:solidFill>
                <a:latin typeface="Fira Sans Extra Condensed Medium"/>
                <a:ea typeface="Fira Sans Extra Condensed Medium"/>
                <a:cs typeface="Fira Sans Extra Condensed Medium"/>
                <a:sym typeface="Fira Sans Extra Condensed Medium"/>
              </a:rPr>
              <a:t>Everything is for sale</a:t>
            </a:r>
            <a:endParaRPr b="0" i="0" sz="16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137" name="Google Shape;137;p5"/>
          <p:cNvSpPr txBox="1"/>
          <p:nvPr/>
        </p:nvSpPr>
        <p:spPr>
          <a:xfrm>
            <a:off x="4896450" y="3319425"/>
            <a:ext cx="2738100" cy="34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0" i="0" lang="en" sz="2200" u="none" cap="none" strike="noStrike">
                <a:solidFill>
                  <a:srgbClr val="FFFFFF"/>
                </a:solidFill>
                <a:latin typeface="Fira Sans Extra Condensed Medium"/>
                <a:ea typeface="Fira Sans Extra Condensed Medium"/>
                <a:cs typeface="Fira Sans Extra Condensed Medium"/>
                <a:sym typeface="Fira Sans Extra Condensed Medium"/>
              </a:rPr>
              <a:t>VALUE PROPOSITION</a:t>
            </a:r>
            <a:endParaRPr b="0" i="0" sz="22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pic>
        <p:nvPicPr>
          <p:cNvPr id="138" name="Google Shape;138;p5"/>
          <p:cNvPicPr preferRelativeResize="0"/>
          <p:nvPr/>
        </p:nvPicPr>
        <p:blipFill rotWithShape="1">
          <a:blip r:embed="rId3">
            <a:alphaModFix/>
          </a:blip>
          <a:srcRect b="0" l="0" r="0" t="0"/>
          <a:stretch/>
        </p:blipFill>
        <p:spPr>
          <a:xfrm>
            <a:off x="5503000" y="1378750"/>
            <a:ext cx="1525000" cy="1525000"/>
          </a:xfrm>
          <a:prstGeom prst="rect">
            <a:avLst/>
          </a:prstGeom>
          <a:noFill/>
          <a:ln>
            <a:noFill/>
          </a:ln>
        </p:spPr>
      </p:pic>
      <p:pic>
        <p:nvPicPr>
          <p:cNvPr id="139" name="Google Shape;139;p5"/>
          <p:cNvPicPr preferRelativeResize="0"/>
          <p:nvPr/>
        </p:nvPicPr>
        <p:blipFill rotWithShape="1">
          <a:blip r:embed="rId4">
            <a:alphaModFix/>
          </a:blip>
          <a:srcRect b="0" l="0" r="0" t="0"/>
          <a:stretch/>
        </p:blipFill>
        <p:spPr>
          <a:xfrm>
            <a:off x="2076938" y="1486387"/>
            <a:ext cx="1309725" cy="1309725"/>
          </a:xfrm>
          <a:prstGeom prst="rect">
            <a:avLst/>
          </a:prstGeom>
          <a:noFill/>
          <a:ln>
            <a:noFill/>
          </a:ln>
        </p:spPr>
      </p:pic>
      <p:sp>
        <p:nvSpPr>
          <p:cNvPr id="140" name="Google Shape;140;p5"/>
          <p:cNvSpPr txBox="1"/>
          <p:nvPr/>
        </p:nvSpPr>
        <p:spPr>
          <a:xfrm>
            <a:off x="5055297" y="33194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VALUE PROPOSITION</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
        <p:nvSpPr>
          <p:cNvPr id="141" name="Google Shape;141;p5"/>
          <p:cNvSpPr txBox="1"/>
          <p:nvPr/>
        </p:nvSpPr>
        <p:spPr>
          <a:xfrm>
            <a:off x="1521597" y="3319425"/>
            <a:ext cx="2420400" cy="340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accent1"/>
                </a:solidFill>
                <a:latin typeface="Fira Sans Extra Condensed Medium"/>
                <a:ea typeface="Fira Sans Extra Condensed Medium"/>
                <a:cs typeface="Fira Sans Extra Condensed Medium"/>
                <a:sym typeface="Fira Sans Extra Condensed Medium"/>
              </a:rPr>
              <a:t>MISSION STATEMENT</a:t>
            </a:r>
            <a:endParaRPr b="0" i="0" sz="1800" u="none" cap="none" strike="noStrike">
              <a:solidFill>
                <a:schemeClr val="accent1"/>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5" name="Shape 145"/>
        <p:cNvGrpSpPr/>
        <p:nvPr/>
      </p:nvGrpSpPr>
      <p:grpSpPr>
        <a:xfrm>
          <a:off x="0" y="0"/>
          <a:ext cx="0" cy="0"/>
          <a:chOff x="0" y="0"/>
          <a:chExt cx="0" cy="0"/>
        </a:xfrm>
      </p:grpSpPr>
      <p:sp>
        <p:nvSpPr>
          <p:cNvPr id="146" name="Google Shape;146;gbeac644920_0_2"/>
          <p:cNvSpPr/>
          <p:nvPr/>
        </p:nvSpPr>
        <p:spPr>
          <a:xfrm rot="10800000">
            <a:off x="4247550" y="-450"/>
            <a:ext cx="648900" cy="3621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gbeac644920_0_2"/>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rgbClr val="FFFFFF"/>
                </a:solidFill>
              </a:rPr>
              <a:t>Tasks</a:t>
            </a:r>
            <a:endParaRPr>
              <a:solidFill>
                <a:srgbClr val="FFFFFF"/>
              </a:solidFill>
            </a:endParaRPr>
          </a:p>
        </p:txBody>
      </p:sp>
      <p:sp>
        <p:nvSpPr>
          <p:cNvPr id="148" name="Google Shape;148;gbeac644920_0_2"/>
          <p:cNvSpPr txBox="1"/>
          <p:nvPr/>
        </p:nvSpPr>
        <p:spPr>
          <a:xfrm>
            <a:off x="1381200" y="1356000"/>
            <a:ext cx="6381600" cy="328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Clr>
                <a:schemeClr val="lt1"/>
              </a:buClr>
              <a:buSzPts val="2000"/>
              <a:buFont typeface="Inter"/>
              <a:buAutoNum type="arabicPeriod"/>
            </a:pPr>
            <a:r>
              <a:rPr lang="en" sz="2000">
                <a:solidFill>
                  <a:schemeClr val="lt1"/>
                </a:solidFill>
                <a:latin typeface="Inter"/>
                <a:ea typeface="Inter"/>
                <a:cs typeface="Inter"/>
                <a:sym typeface="Inter"/>
              </a:rPr>
              <a:t>Request an item (simple)</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AutoNum type="arabicPeriod"/>
            </a:pPr>
            <a:r>
              <a:rPr lang="en" sz="2000">
                <a:solidFill>
                  <a:schemeClr val="lt1"/>
                </a:solidFill>
                <a:latin typeface="Inter"/>
                <a:ea typeface="Inter"/>
                <a:cs typeface="Inter"/>
                <a:sym typeface="Inter"/>
              </a:rPr>
              <a:t>Post an offer to someone else’s request (medium)</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AutoNum type="arabicPeriod"/>
            </a:pPr>
            <a:r>
              <a:rPr lang="en" sz="2000">
                <a:solidFill>
                  <a:schemeClr val="lt1"/>
                </a:solidFill>
                <a:latin typeface="Inter"/>
                <a:ea typeface="Inter"/>
                <a:cs typeface="Inter"/>
                <a:sym typeface="Inter"/>
              </a:rPr>
              <a:t>Compare and respond to offers on one’s own request (medium; unified with task #1)</a:t>
            </a:r>
            <a:endParaRPr sz="2000">
              <a:solidFill>
                <a:schemeClr val="lt1"/>
              </a:solidFill>
              <a:latin typeface="Inter"/>
              <a:ea typeface="Inter"/>
              <a:cs typeface="Inter"/>
              <a:sym typeface="Inter"/>
            </a:endParaRPr>
          </a:p>
          <a:p>
            <a:pPr indent="-355600" lvl="0" marL="457200" rtl="0" algn="l">
              <a:spcBef>
                <a:spcPts val="1000"/>
              </a:spcBef>
              <a:spcAft>
                <a:spcPts val="0"/>
              </a:spcAft>
              <a:buClr>
                <a:schemeClr val="lt1"/>
              </a:buClr>
              <a:buSzPts val="2000"/>
              <a:buFont typeface="Inter"/>
              <a:buAutoNum type="arabicPeriod"/>
            </a:pPr>
            <a:r>
              <a:rPr lang="en" sz="2000">
                <a:solidFill>
                  <a:schemeClr val="lt1"/>
                </a:solidFill>
                <a:latin typeface="Inter"/>
                <a:ea typeface="Inter"/>
                <a:cs typeface="Inter"/>
                <a:sym typeface="Inter"/>
              </a:rPr>
              <a:t>Set up automatic alerts (renamed to </a:t>
            </a:r>
            <a:r>
              <a:rPr i="1" lang="en" sz="2000">
                <a:solidFill>
                  <a:schemeClr val="lt1"/>
                </a:solidFill>
                <a:latin typeface="Inter"/>
                <a:ea typeface="Inter"/>
                <a:cs typeface="Inter"/>
                <a:sym typeface="Inter"/>
              </a:rPr>
              <a:t>watchlist</a:t>
            </a:r>
            <a:r>
              <a:rPr lang="en" sz="2000">
                <a:solidFill>
                  <a:schemeClr val="lt1"/>
                </a:solidFill>
                <a:latin typeface="Inter"/>
                <a:ea typeface="Inter"/>
                <a:cs typeface="Inter"/>
                <a:sym typeface="Inter"/>
              </a:rPr>
              <a:t>) for items (complex)</a:t>
            </a:r>
            <a:endParaRPr sz="2000">
              <a:solidFill>
                <a:schemeClr val="lt1"/>
              </a:solidFill>
              <a:latin typeface="Inter"/>
              <a:ea typeface="Inter"/>
              <a:cs typeface="Inter"/>
              <a:sym typeface="Inter"/>
            </a:endParaRPr>
          </a:p>
          <a:p>
            <a:pPr indent="0" lvl="0" marL="0" rtl="0" algn="l">
              <a:spcBef>
                <a:spcPts val="1000"/>
              </a:spcBef>
              <a:spcAft>
                <a:spcPts val="1000"/>
              </a:spcAft>
              <a:buNone/>
            </a:pPr>
            <a:r>
              <a:rPr i="1" lang="en">
                <a:solidFill>
                  <a:schemeClr val="lt1"/>
                </a:solidFill>
                <a:latin typeface="Inter"/>
                <a:ea typeface="Inter"/>
                <a:cs typeface="Inter"/>
                <a:sym typeface="Inter"/>
              </a:rPr>
              <a:t>We found these tasks worked well during our low-fi tests, so we made no changes (apart from renaming alerts to watchlist in our interface).</a:t>
            </a:r>
            <a:endParaRPr i="1">
              <a:solidFill>
                <a:schemeClr val="lt1"/>
              </a:solidFill>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52" name="Shape 152"/>
        <p:cNvGrpSpPr/>
        <p:nvPr/>
      </p:nvGrpSpPr>
      <p:grpSpPr>
        <a:xfrm>
          <a:off x="0" y="0"/>
          <a:ext cx="0" cy="0"/>
          <a:chOff x="0" y="0"/>
          <a:chExt cx="0" cy="0"/>
        </a:xfrm>
      </p:grpSpPr>
      <p:sp>
        <p:nvSpPr>
          <p:cNvPr id="153" name="Google Shape;153;gbe9af70a1d_0_114"/>
          <p:cNvSpPr txBox="1"/>
          <p:nvPr>
            <p:ph type="title"/>
          </p:nvPr>
        </p:nvSpPr>
        <p:spPr>
          <a:xfrm>
            <a:off x="631175" y="839763"/>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Problem: Alerts</a:t>
            </a:r>
            <a:r>
              <a:rPr lang="en" sz="2800">
                <a:solidFill>
                  <a:srgbClr val="FFFFFF"/>
                </a:solidFill>
              </a:rPr>
              <a:t> </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154" name="Google Shape;154;gbe9af70a1d_0_114"/>
          <p:cNvSpPr txBox="1"/>
          <p:nvPr>
            <p:ph idx="2" type="subTitle"/>
          </p:nvPr>
        </p:nvSpPr>
        <p:spPr>
          <a:xfrm>
            <a:off x="1071650" y="2794375"/>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Confusion between alerts and notifications</a:t>
            </a:r>
            <a:endParaRPr sz="2000">
              <a:solidFill>
                <a:srgbClr val="FFFFFF"/>
              </a:solidFill>
              <a:latin typeface="Inter"/>
              <a:ea typeface="Inter"/>
              <a:cs typeface="Inter"/>
              <a:sym typeface="Inter"/>
            </a:endParaRPr>
          </a:p>
        </p:txBody>
      </p:sp>
      <p:sp>
        <p:nvSpPr>
          <p:cNvPr id="155" name="Google Shape;155;gbe9af70a1d_0_114"/>
          <p:cNvSpPr txBox="1"/>
          <p:nvPr>
            <p:ph idx="4" type="subTitle"/>
          </p:nvPr>
        </p:nvSpPr>
        <p:spPr>
          <a:xfrm>
            <a:off x="631175" y="1412475"/>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Recap from our user testing</a:t>
            </a:r>
            <a:endParaRPr i="1">
              <a:solidFill>
                <a:srgbClr val="45818E"/>
              </a:solidFill>
              <a:latin typeface="Molengo"/>
              <a:ea typeface="Molengo"/>
              <a:cs typeface="Molengo"/>
              <a:sym typeface="Molengo"/>
            </a:endParaRPr>
          </a:p>
        </p:txBody>
      </p:sp>
      <p:pic>
        <p:nvPicPr>
          <p:cNvPr id="156" name="Google Shape;156;gbe9af70a1d_0_114"/>
          <p:cNvPicPr preferRelativeResize="0"/>
          <p:nvPr/>
        </p:nvPicPr>
        <p:blipFill rotWithShape="1">
          <a:blip r:embed="rId3">
            <a:alphaModFix/>
          </a:blip>
          <a:srcRect b="0" l="0" r="0" t="0"/>
          <a:stretch/>
        </p:blipFill>
        <p:spPr>
          <a:xfrm>
            <a:off x="867375" y="2904150"/>
            <a:ext cx="204275" cy="288850"/>
          </a:xfrm>
          <a:prstGeom prst="rect">
            <a:avLst/>
          </a:prstGeom>
          <a:noFill/>
          <a:ln>
            <a:noFill/>
          </a:ln>
        </p:spPr>
      </p:pic>
      <p:sp>
        <p:nvSpPr>
          <p:cNvPr id="157" name="Google Shape;157;gbe9af70a1d_0_114"/>
          <p:cNvSpPr/>
          <p:nvPr/>
        </p:nvSpPr>
        <p:spPr>
          <a:xfrm>
            <a:off x="550545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 name="Google Shape;158;gbe9af70a1d_0_114"/>
          <p:cNvPicPr preferRelativeResize="0"/>
          <p:nvPr/>
        </p:nvPicPr>
        <p:blipFill rotWithShape="1">
          <a:blip r:embed="rId4">
            <a:alphaModFix/>
          </a:blip>
          <a:srcRect b="0" l="0" r="0" t="0"/>
          <a:stretch/>
        </p:blipFill>
        <p:spPr>
          <a:xfrm>
            <a:off x="6295850" y="223875"/>
            <a:ext cx="2229026" cy="4579399"/>
          </a:xfrm>
          <a:prstGeom prst="rect">
            <a:avLst/>
          </a:prstGeom>
          <a:noFill/>
          <a:ln>
            <a:noFill/>
          </a:ln>
        </p:spPr>
      </p:pic>
      <p:sp>
        <p:nvSpPr>
          <p:cNvPr id="159" name="Google Shape;159;gbe9af70a1d_0_114"/>
          <p:cNvSpPr/>
          <p:nvPr/>
        </p:nvSpPr>
        <p:spPr>
          <a:xfrm>
            <a:off x="7653433" y="839778"/>
            <a:ext cx="714900" cy="2433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gbe9af70a1d_0_114"/>
          <p:cNvSpPr txBox="1"/>
          <p:nvPr>
            <p:ph idx="2" type="subTitle"/>
          </p:nvPr>
        </p:nvSpPr>
        <p:spPr>
          <a:xfrm>
            <a:off x="1071650" y="1921500"/>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User had difficulty finding automatic alert functionality</a:t>
            </a:r>
            <a:endParaRPr sz="2000">
              <a:solidFill>
                <a:srgbClr val="FFFFFF"/>
              </a:solidFill>
              <a:latin typeface="Inter"/>
              <a:ea typeface="Inter"/>
              <a:cs typeface="Inter"/>
              <a:sym typeface="Inter"/>
            </a:endParaRPr>
          </a:p>
        </p:txBody>
      </p:sp>
      <p:pic>
        <p:nvPicPr>
          <p:cNvPr id="161" name="Google Shape;161;gbe9af70a1d_0_114"/>
          <p:cNvPicPr preferRelativeResize="0"/>
          <p:nvPr/>
        </p:nvPicPr>
        <p:blipFill rotWithShape="1">
          <a:blip r:embed="rId3">
            <a:alphaModFix/>
          </a:blip>
          <a:srcRect b="0" l="0" r="0" t="0"/>
          <a:stretch/>
        </p:blipFill>
        <p:spPr>
          <a:xfrm>
            <a:off x="867375" y="2035200"/>
            <a:ext cx="204275" cy="288850"/>
          </a:xfrm>
          <a:prstGeom prst="rect">
            <a:avLst/>
          </a:prstGeom>
          <a:noFill/>
          <a:ln>
            <a:noFill/>
          </a:ln>
        </p:spPr>
      </p:pic>
      <p:sp>
        <p:nvSpPr>
          <p:cNvPr id="162" name="Google Shape;162;gbe9af70a1d_0_114"/>
          <p:cNvSpPr/>
          <p:nvPr/>
        </p:nvSpPr>
        <p:spPr>
          <a:xfrm rot="5400000">
            <a:off x="5285850" y="23325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gbe9af70a1d_0_114"/>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7" name="Shape 167"/>
        <p:cNvGrpSpPr/>
        <p:nvPr/>
      </p:nvGrpSpPr>
      <p:grpSpPr>
        <a:xfrm>
          <a:off x="0" y="0"/>
          <a:ext cx="0" cy="0"/>
          <a:chOff x="0" y="0"/>
          <a:chExt cx="0" cy="0"/>
        </a:xfrm>
      </p:grpSpPr>
      <p:sp>
        <p:nvSpPr>
          <p:cNvPr id="168" name="Google Shape;168;gbe9af70a1d_0_129"/>
          <p:cNvSpPr txBox="1"/>
          <p:nvPr>
            <p:ph type="title"/>
          </p:nvPr>
        </p:nvSpPr>
        <p:spPr>
          <a:xfrm>
            <a:off x="4448175" y="560575"/>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Solution</a:t>
            </a:r>
            <a:r>
              <a:rPr lang="en" sz="2800">
                <a:solidFill>
                  <a:srgbClr val="FFFFFF"/>
                </a:solidFill>
              </a:rPr>
              <a:t>: Watchlist </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169" name="Google Shape;169;gbe9af70a1d_0_129"/>
          <p:cNvSpPr txBox="1"/>
          <p:nvPr>
            <p:ph idx="2" type="subTitle"/>
          </p:nvPr>
        </p:nvSpPr>
        <p:spPr>
          <a:xfrm>
            <a:off x="4888650" y="2438988"/>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Added “Watchlist” button on bottom menu for easy access</a:t>
            </a:r>
            <a:endParaRPr sz="2000">
              <a:solidFill>
                <a:srgbClr val="FFFFFF"/>
              </a:solidFill>
              <a:latin typeface="Inter"/>
              <a:ea typeface="Inter"/>
              <a:cs typeface="Inter"/>
              <a:sym typeface="Inter"/>
            </a:endParaRPr>
          </a:p>
        </p:txBody>
      </p:sp>
      <p:sp>
        <p:nvSpPr>
          <p:cNvPr id="170" name="Google Shape;170;gbe9af70a1d_0_129"/>
          <p:cNvSpPr txBox="1"/>
          <p:nvPr>
            <p:ph idx="4" type="subTitle"/>
          </p:nvPr>
        </p:nvSpPr>
        <p:spPr>
          <a:xfrm>
            <a:off x="4448175" y="1133288"/>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Reconfiguration of the alerts feature</a:t>
            </a:r>
            <a:endParaRPr i="1">
              <a:solidFill>
                <a:srgbClr val="45818E"/>
              </a:solidFill>
              <a:latin typeface="Molengo"/>
              <a:ea typeface="Molengo"/>
              <a:cs typeface="Molengo"/>
              <a:sym typeface="Molengo"/>
            </a:endParaRPr>
          </a:p>
        </p:txBody>
      </p:sp>
      <p:pic>
        <p:nvPicPr>
          <p:cNvPr id="171" name="Google Shape;171;gbe9af70a1d_0_129"/>
          <p:cNvPicPr preferRelativeResize="0"/>
          <p:nvPr/>
        </p:nvPicPr>
        <p:blipFill rotWithShape="1">
          <a:blip r:embed="rId3">
            <a:alphaModFix/>
          </a:blip>
          <a:srcRect b="0" l="0" r="0" t="0"/>
          <a:stretch/>
        </p:blipFill>
        <p:spPr>
          <a:xfrm>
            <a:off x="4684375" y="2548763"/>
            <a:ext cx="204275" cy="288850"/>
          </a:xfrm>
          <a:prstGeom prst="rect">
            <a:avLst/>
          </a:prstGeom>
          <a:noFill/>
          <a:ln>
            <a:noFill/>
          </a:ln>
        </p:spPr>
      </p:pic>
      <p:sp>
        <p:nvSpPr>
          <p:cNvPr id="172" name="Google Shape;172;gbe9af70a1d_0_129"/>
          <p:cNvSpPr/>
          <p:nvPr/>
        </p:nvSpPr>
        <p:spPr>
          <a:xfrm>
            <a:off x="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be9af70a1d_0_129"/>
          <p:cNvSpPr txBox="1"/>
          <p:nvPr>
            <p:ph idx="2" type="subTitle"/>
          </p:nvPr>
        </p:nvSpPr>
        <p:spPr>
          <a:xfrm>
            <a:off x="4888650" y="1642313"/>
            <a:ext cx="3638400" cy="768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Changed name “Alerts” to “Watchlist”</a:t>
            </a:r>
            <a:endParaRPr sz="2000">
              <a:solidFill>
                <a:srgbClr val="FFFFFF"/>
              </a:solidFill>
              <a:latin typeface="Inter"/>
              <a:ea typeface="Inter"/>
              <a:cs typeface="Inter"/>
              <a:sym typeface="Inter"/>
            </a:endParaRPr>
          </a:p>
        </p:txBody>
      </p:sp>
      <p:pic>
        <p:nvPicPr>
          <p:cNvPr id="174" name="Google Shape;174;gbe9af70a1d_0_129"/>
          <p:cNvPicPr preferRelativeResize="0"/>
          <p:nvPr/>
        </p:nvPicPr>
        <p:blipFill rotWithShape="1">
          <a:blip r:embed="rId3">
            <a:alphaModFix/>
          </a:blip>
          <a:srcRect b="0" l="0" r="0" t="0"/>
          <a:stretch/>
        </p:blipFill>
        <p:spPr>
          <a:xfrm>
            <a:off x="4684375" y="1756013"/>
            <a:ext cx="204275" cy="288850"/>
          </a:xfrm>
          <a:prstGeom prst="rect">
            <a:avLst/>
          </a:prstGeom>
          <a:noFill/>
          <a:ln>
            <a:noFill/>
          </a:ln>
        </p:spPr>
      </p:pic>
      <p:sp>
        <p:nvSpPr>
          <p:cNvPr id="175" name="Google Shape;175;gbe9af70a1d_0_129"/>
          <p:cNvSpPr/>
          <p:nvPr/>
        </p:nvSpPr>
        <p:spPr>
          <a:xfrm rot="-5400000">
            <a:off x="3209100" y="22182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be9af70a1d_0_129"/>
          <p:cNvSpPr txBox="1"/>
          <p:nvPr>
            <p:ph idx="2" type="subTitle"/>
          </p:nvPr>
        </p:nvSpPr>
        <p:spPr>
          <a:xfrm>
            <a:off x="4888650" y="3540463"/>
            <a:ext cx="3638400" cy="84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Reduced number of clicks required to use this feature</a:t>
            </a:r>
            <a:endParaRPr sz="2000">
              <a:solidFill>
                <a:srgbClr val="FFFFFF"/>
              </a:solidFill>
              <a:latin typeface="Inter"/>
              <a:ea typeface="Inter"/>
              <a:cs typeface="Inter"/>
              <a:sym typeface="Inter"/>
            </a:endParaRPr>
          </a:p>
        </p:txBody>
      </p:sp>
      <p:pic>
        <p:nvPicPr>
          <p:cNvPr id="177" name="Google Shape;177;gbe9af70a1d_0_129"/>
          <p:cNvPicPr preferRelativeResize="0"/>
          <p:nvPr/>
        </p:nvPicPr>
        <p:blipFill rotWithShape="1">
          <a:blip r:embed="rId3">
            <a:alphaModFix/>
          </a:blip>
          <a:srcRect b="0" l="0" r="0" t="0"/>
          <a:stretch/>
        </p:blipFill>
        <p:spPr>
          <a:xfrm>
            <a:off x="4684375" y="3650238"/>
            <a:ext cx="204275" cy="288850"/>
          </a:xfrm>
          <a:prstGeom prst="rect">
            <a:avLst/>
          </a:prstGeom>
          <a:noFill/>
          <a:ln>
            <a:noFill/>
          </a:ln>
        </p:spPr>
      </p:pic>
      <p:sp>
        <p:nvSpPr>
          <p:cNvPr id="178" name="Google Shape;178;gbe9af70a1d_0_129"/>
          <p:cNvSpPr txBox="1"/>
          <p:nvPr/>
        </p:nvSpPr>
        <p:spPr>
          <a:xfrm>
            <a:off x="6869475" y="4808375"/>
            <a:ext cx="234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pic>
        <p:nvPicPr>
          <p:cNvPr id="179" name="Google Shape;179;gbe9af70a1d_0_129"/>
          <p:cNvPicPr preferRelativeResize="0"/>
          <p:nvPr/>
        </p:nvPicPr>
        <p:blipFill>
          <a:blip r:embed="rId4">
            <a:alphaModFix/>
          </a:blip>
          <a:stretch>
            <a:fillRect/>
          </a:stretch>
        </p:blipFill>
        <p:spPr>
          <a:xfrm>
            <a:off x="648450" y="274475"/>
            <a:ext cx="2341501" cy="4594554"/>
          </a:xfrm>
          <a:prstGeom prst="rect">
            <a:avLst/>
          </a:prstGeom>
          <a:noFill/>
          <a:ln>
            <a:noFill/>
          </a:ln>
        </p:spPr>
      </p:pic>
      <p:sp>
        <p:nvSpPr>
          <p:cNvPr id="180" name="Google Shape;180;gbe9af70a1d_0_129"/>
          <p:cNvSpPr/>
          <p:nvPr/>
        </p:nvSpPr>
        <p:spPr>
          <a:xfrm>
            <a:off x="1870650" y="4390375"/>
            <a:ext cx="414900" cy="3282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be9af70a1d_0_92"/>
          <p:cNvSpPr/>
          <p:nvPr/>
        </p:nvSpPr>
        <p:spPr>
          <a:xfrm rot="10800000">
            <a:off x="4247550" y="-450"/>
            <a:ext cx="648900" cy="3621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be9af70a1d_0_92"/>
          <p:cNvSpPr txBox="1"/>
          <p:nvPr>
            <p:ph type="title"/>
          </p:nvPr>
        </p:nvSpPr>
        <p:spPr>
          <a:xfrm>
            <a:off x="457200" y="714375"/>
            <a:ext cx="8229600" cy="288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solidFill>
                  <a:schemeClr val="accent1"/>
                </a:solidFill>
              </a:rPr>
              <a:t>Alerts Redesign Comparison</a:t>
            </a:r>
            <a:endParaRPr>
              <a:solidFill>
                <a:schemeClr val="accent1"/>
              </a:solidFill>
            </a:endParaRPr>
          </a:p>
        </p:txBody>
      </p:sp>
      <p:pic>
        <p:nvPicPr>
          <p:cNvPr id="187" name="Google Shape;187;gbe9af70a1d_0_92"/>
          <p:cNvPicPr preferRelativeResize="0"/>
          <p:nvPr/>
        </p:nvPicPr>
        <p:blipFill rotWithShape="1">
          <a:blip r:embed="rId3">
            <a:alphaModFix/>
          </a:blip>
          <a:srcRect b="0" l="0" r="0" t="0"/>
          <a:stretch/>
        </p:blipFill>
        <p:spPr>
          <a:xfrm>
            <a:off x="2008187" y="1163950"/>
            <a:ext cx="1743250" cy="3581399"/>
          </a:xfrm>
          <a:prstGeom prst="rect">
            <a:avLst/>
          </a:prstGeom>
          <a:noFill/>
          <a:ln>
            <a:noFill/>
          </a:ln>
        </p:spPr>
      </p:pic>
      <p:sp>
        <p:nvSpPr>
          <p:cNvPr id="188" name="Google Shape;188;gbe9af70a1d_0_92"/>
          <p:cNvSpPr/>
          <p:nvPr/>
        </p:nvSpPr>
        <p:spPr>
          <a:xfrm>
            <a:off x="3062437" y="1612600"/>
            <a:ext cx="585600" cy="2634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a:t>	</a:t>
            </a:r>
            <a:endParaRPr b="0" i="0" sz="1400" u="none" cap="none" strike="noStrike">
              <a:solidFill>
                <a:srgbClr val="000000"/>
              </a:solidFill>
              <a:latin typeface="Arial"/>
              <a:ea typeface="Arial"/>
              <a:cs typeface="Arial"/>
              <a:sym typeface="Arial"/>
            </a:endParaRPr>
          </a:p>
        </p:txBody>
      </p:sp>
      <p:sp>
        <p:nvSpPr>
          <p:cNvPr id="189" name="Google Shape;189;gbe9af70a1d_0_92"/>
          <p:cNvSpPr/>
          <p:nvPr/>
        </p:nvSpPr>
        <p:spPr>
          <a:xfrm>
            <a:off x="4284825" y="2473600"/>
            <a:ext cx="486300" cy="4953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be9af70a1d_0_92"/>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accent1"/>
                </a:solidFill>
                <a:latin typeface="Roboto"/>
                <a:ea typeface="Roboto"/>
                <a:cs typeface="Roboto"/>
                <a:sym typeface="Roboto"/>
              </a:rPr>
              <a:t>* See speaker notes for more details</a:t>
            </a:r>
            <a:endParaRPr sz="1000">
              <a:solidFill>
                <a:schemeClr val="accent1"/>
              </a:solidFill>
              <a:latin typeface="Roboto"/>
              <a:ea typeface="Roboto"/>
              <a:cs typeface="Roboto"/>
              <a:sym typeface="Roboto"/>
            </a:endParaRPr>
          </a:p>
        </p:txBody>
      </p:sp>
      <p:pic>
        <p:nvPicPr>
          <p:cNvPr id="191" name="Google Shape;191;gbe9af70a1d_0_92"/>
          <p:cNvPicPr preferRelativeResize="0"/>
          <p:nvPr/>
        </p:nvPicPr>
        <p:blipFill>
          <a:blip r:embed="rId4">
            <a:alphaModFix/>
          </a:blip>
          <a:stretch>
            <a:fillRect/>
          </a:stretch>
        </p:blipFill>
        <p:spPr>
          <a:xfrm>
            <a:off x="5304538" y="1167490"/>
            <a:ext cx="1831275" cy="3593373"/>
          </a:xfrm>
          <a:prstGeom prst="rect">
            <a:avLst/>
          </a:prstGeom>
          <a:noFill/>
          <a:ln>
            <a:noFill/>
          </a:ln>
        </p:spPr>
      </p:pic>
      <p:sp>
        <p:nvSpPr>
          <p:cNvPr id="192" name="Google Shape;192;gbe9af70a1d_0_92"/>
          <p:cNvSpPr/>
          <p:nvPr/>
        </p:nvSpPr>
        <p:spPr>
          <a:xfrm>
            <a:off x="6239750" y="4365163"/>
            <a:ext cx="3852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96" name="Shape 196"/>
        <p:cNvGrpSpPr/>
        <p:nvPr/>
      </p:nvGrpSpPr>
      <p:grpSpPr>
        <a:xfrm>
          <a:off x="0" y="0"/>
          <a:ext cx="0" cy="0"/>
          <a:chOff x="0" y="0"/>
          <a:chExt cx="0" cy="0"/>
        </a:xfrm>
      </p:grpSpPr>
      <p:sp>
        <p:nvSpPr>
          <p:cNvPr id="197" name="Google Shape;197;gbe9af70a1d_0_149"/>
          <p:cNvSpPr txBox="1"/>
          <p:nvPr>
            <p:ph type="title"/>
          </p:nvPr>
        </p:nvSpPr>
        <p:spPr>
          <a:xfrm>
            <a:off x="676275" y="779738"/>
            <a:ext cx="40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800">
                <a:solidFill>
                  <a:srgbClr val="FFFFFF"/>
                </a:solidFill>
              </a:rPr>
              <a:t>Problem: </a:t>
            </a:r>
            <a:r>
              <a:rPr lang="en" sz="2800">
                <a:solidFill>
                  <a:srgbClr val="FFFFFF"/>
                </a:solidFill>
              </a:rPr>
              <a:t>Bottom Menu </a:t>
            </a:r>
            <a:endParaRPr sz="2800">
              <a:solidFill>
                <a:srgbClr val="FFFFFF"/>
              </a:solidFill>
            </a:endParaRPr>
          </a:p>
          <a:p>
            <a:pPr indent="0" lvl="0" marL="0" rtl="0" algn="l">
              <a:lnSpc>
                <a:spcPct val="100000"/>
              </a:lnSpc>
              <a:spcBef>
                <a:spcPts val="0"/>
              </a:spcBef>
              <a:spcAft>
                <a:spcPts val="0"/>
              </a:spcAft>
              <a:buSzPts val="2800"/>
              <a:buNone/>
            </a:pPr>
            <a:r>
              <a:t/>
            </a:r>
            <a:endParaRPr/>
          </a:p>
        </p:txBody>
      </p:sp>
      <p:sp>
        <p:nvSpPr>
          <p:cNvPr id="198" name="Google Shape;198;gbe9af70a1d_0_149"/>
          <p:cNvSpPr txBox="1"/>
          <p:nvPr>
            <p:ph idx="2" type="subTitle"/>
          </p:nvPr>
        </p:nvSpPr>
        <p:spPr>
          <a:xfrm>
            <a:off x="1116750" y="2962950"/>
            <a:ext cx="3638400" cy="78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Users had trouble finding their requests and offers</a:t>
            </a:r>
            <a:endParaRPr sz="2000">
              <a:solidFill>
                <a:srgbClr val="FFFFFF"/>
              </a:solidFill>
              <a:latin typeface="Inter"/>
              <a:ea typeface="Inter"/>
              <a:cs typeface="Inter"/>
              <a:sym typeface="Inter"/>
            </a:endParaRPr>
          </a:p>
        </p:txBody>
      </p:sp>
      <p:sp>
        <p:nvSpPr>
          <p:cNvPr id="199" name="Google Shape;199;gbe9af70a1d_0_149"/>
          <p:cNvSpPr txBox="1"/>
          <p:nvPr>
            <p:ph idx="4" type="subTitle"/>
          </p:nvPr>
        </p:nvSpPr>
        <p:spPr>
          <a:xfrm>
            <a:off x="676275" y="1352450"/>
            <a:ext cx="4045200" cy="41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i="1" lang="en">
                <a:solidFill>
                  <a:srgbClr val="45818E"/>
                </a:solidFill>
                <a:latin typeface="Molengo"/>
                <a:ea typeface="Molengo"/>
                <a:cs typeface="Molengo"/>
                <a:sym typeface="Molengo"/>
              </a:rPr>
              <a:t>Recap from our user testing</a:t>
            </a:r>
            <a:endParaRPr i="1">
              <a:solidFill>
                <a:srgbClr val="45818E"/>
              </a:solidFill>
              <a:latin typeface="Molengo"/>
              <a:ea typeface="Molengo"/>
              <a:cs typeface="Molengo"/>
              <a:sym typeface="Molengo"/>
            </a:endParaRPr>
          </a:p>
        </p:txBody>
      </p:sp>
      <p:pic>
        <p:nvPicPr>
          <p:cNvPr id="200" name="Google Shape;200;gbe9af70a1d_0_149"/>
          <p:cNvPicPr preferRelativeResize="0"/>
          <p:nvPr/>
        </p:nvPicPr>
        <p:blipFill rotWithShape="1">
          <a:blip r:embed="rId3">
            <a:alphaModFix/>
          </a:blip>
          <a:srcRect b="0" l="0" r="0" t="0"/>
          <a:stretch/>
        </p:blipFill>
        <p:spPr>
          <a:xfrm>
            <a:off x="912475" y="3072725"/>
            <a:ext cx="204275" cy="288850"/>
          </a:xfrm>
          <a:prstGeom prst="rect">
            <a:avLst/>
          </a:prstGeom>
          <a:noFill/>
          <a:ln>
            <a:noFill/>
          </a:ln>
        </p:spPr>
      </p:pic>
      <p:sp>
        <p:nvSpPr>
          <p:cNvPr id="201" name="Google Shape;201;gbe9af70a1d_0_149"/>
          <p:cNvSpPr/>
          <p:nvPr/>
        </p:nvSpPr>
        <p:spPr>
          <a:xfrm>
            <a:off x="5505450" y="0"/>
            <a:ext cx="3638400" cy="5143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2" name="Google Shape;202;gbe9af70a1d_0_149"/>
          <p:cNvPicPr preferRelativeResize="0"/>
          <p:nvPr/>
        </p:nvPicPr>
        <p:blipFill rotWithShape="1">
          <a:blip r:embed="rId4">
            <a:alphaModFix/>
          </a:blip>
          <a:srcRect b="0" l="0" r="0" t="0"/>
          <a:stretch/>
        </p:blipFill>
        <p:spPr>
          <a:xfrm>
            <a:off x="6295850" y="223875"/>
            <a:ext cx="2229026" cy="4579399"/>
          </a:xfrm>
          <a:prstGeom prst="rect">
            <a:avLst/>
          </a:prstGeom>
          <a:noFill/>
          <a:ln>
            <a:noFill/>
          </a:ln>
        </p:spPr>
      </p:pic>
      <p:sp>
        <p:nvSpPr>
          <p:cNvPr id="203" name="Google Shape;203;gbe9af70a1d_0_149"/>
          <p:cNvSpPr txBox="1"/>
          <p:nvPr>
            <p:ph idx="2" type="subTitle"/>
          </p:nvPr>
        </p:nvSpPr>
        <p:spPr>
          <a:xfrm>
            <a:off x="1116750" y="1861475"/>
            <a:ext cx="3638400" cy="121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Users thought they could access their past requests using the +Request button</a:t>
            </a:r>
            <a:endParaRPr sz="2000">
              <a:solidFill>
                <a:srgbClr val="FFFFFF"/>
              </a:solidFill>
              <a:latin typeface="Inter"/>
              <a:ea typeface="Inter"/>
              <a:cs typeface="Inter"/>
              <a:sym typeface="Inter"/>
            </a:endParaRPr>
          </a:p>
        </p:txBody>
      </p:sp>
      <p:pic>
        <p:nvPicPr>
          <p:cNvPr id="204" name="Google Shape;204;gbe9af70a1d_0_149"/>
          <p:cNvPicPr preferRelativeResize="0"/>
          <p:nvPr/>
        </p:nvPicPr>
        <p:blipFill rotWithShape="1">
          <a:blip r:embed="rId3">
            <a:alphaModFix/>
          </a:blip>
          <a:srcRect b="0" l="0" r="0" t="0"/>
          <a:stretch/>
        </p:blipFill>
        <p:spPr>
          <a:xfrm>
            <a:off x="912475" y="1975175"/>
            <a:ext cx="204275" cy="288850"/>
          </a:xfrm>
          <a:prstGeom prst="rect">
            <a:avLst/>
          </a:prstGeom>
          <a:noFill/>
          <a:ln>
            <a:noFill/>
          </a:ln>
        </p:spPr>
      </p:pic>
      <p:sp>
        <p:nvSpPr>
          <p:cNvPr id="205" name="Google Shape;205;gbe9af70a1d_0_149"/>
          <p:cNvSpPr/>
          <p:nvPr/>
        </p:nvSpPr>
        <p:spPr>
          <a:xfrm rot="5400000">
            <a:off x="5285850" y="2332525"/>
            <a:ext cx="648900" cy="362100"/>
          </a:xfrm>
          <a:prstGeom prst="triangle">
            <a:avLst>
              <a:gd fmla="val 50000" name="adj"/>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be9af70a1d_0_149"/>
          <p:cNvSpPr txBox="1"/>
          <p:nvPr>
            <p:ph idx="2" type="subTitle"/>
          </p:nvPr>
        </p:nvSpPr>
        <p:spPr>
          <a:xfrm>
            <a:off x="1116750" y="3744000"/>
            <a:ext cx="3638400" cy="50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2000">
                <a:solidFill>
                  <a:srgbClr val="FFFFFF"/>
                </a:solidFill>
                <a:latin typeface="Inter"/>
                <a:ea typeface="Inter"/>
                <a:cs typeface="Inter"/>
                <a:sym typeface="Inter"/>
              </a:rPr>
              <a:t>No home button</a:t>
            </a:r>
            <a:endParaRPr sz="2000">
              <a:solidFill>
                <a:srgbClr val="FFFFFF"/>
              </a:solidFill>
              <a:latin typeface="Inter"/>
              <a:ea typeface="Inter"/>
              <a:cs typeface="Inter"/>
              <a:sym typeface="Inter"/>
            </a:endParaRPr>
          </a:p>
        </p:txBody>
      </p:sp>
      <p:pic>
        <p:nvPicPr>
          <p:cNvPr id="207" name="Google Shape;207;gbe9af70a1d_0_149"/>
          <p:cNvPicPr preferRelativeResize="0"/>
          <p:nvPr/>
        </p:nvPicPr>
        <p:blipFill rotWithShape="1">
          <a:blip r:embed="rId3">
            <a:alphaModFix/>
          </a:blip>
          <a:srcRect b="0" l="0" r="0" t="0"/>
          <a:stretch/>
        </p:blipFill>
        <p:spPr>
          <a:xfrm>
            <a:off x="912475" y="3853775"/>
            <a:ext cx="204275" cy="288850"/>
          </a:xfrm>
          <a:prstGeom prst="rect">
            <a:avLst/>
          </a:prstGeom>
          <a:noFill/>
          <a:ln>
            <a:noFill/>
          </a:ln>
        </p:spPr>
      </p:pic>
      <p:sp>
        <p:nvSpPr>
          <p:cNvPr id="208" name="Google Shape;208;gbe9af70a1d_0_149"/>
          <p:cNvSpPr txBox="1"/>
          <p:nvPr/>
        </p:nvSpPr>
        <p:spPr>
          <a:xfrm>
            <a:off x="53100" y="4760875"/>
            <a:ext cx="4065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Roboto"/>
                <a:ea typeface="Roboto"/>
                <a:cs typeface="Roboto"/>
                <a:sym typeface="Roboto"/>
              </a:rPr>
              <a:t>* See speaker notes for more details</a:t>
            </a:r>
            <a:endParaRPr sz="1000">
              <a:solidFill>
                <a:srgbClr val="FFFFFF"/>
              </a:solidFill>
              <a:latin typeface="Roboto"/>
              <a:ea typeface="Roboto"/>
              <a:cs typeface="Roboto"/>
              <a:sym typeface="Roboto"/>
            </a:endParaRPr>
          </a:p>
        </p:txBody>
      </p:sp>
      <p:sp>
        <p:nvSpPr>
          <p:cNvPr id="209" name="Google Shape;209;gbe9af70a1d_0_149"/>
          <p:cNvSpPr/>
          <p:nvPr/>
        </p:nvSpPr>
        <p:spPr>
          <a:xfrm>
            <a:off x="7217750" y="4403263"/>
            <a:ext cx="385200" cy="273600"/>
          </a:xfrm>
          <a:prstGeom prst="ellipse">
            <a:avLst/>
          </a:prstGeom>
          <a:solidFill>
            <a:srgbClr val="4EA57C">
              <a:alpha val="3294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duct Lifecycle Infographics by Slidesgo">
  <a:themeElements>
    <a:clrScheme name="Simple Light">
      <a:dk1>
        <a:srgbClr val="000000"/>
      </a:dk1>
      <a:lt1>
        <a:srgbClr val="FFFFFF"/>
      </a:lt1>
      <a:dk2>
        <a:srgbClr val="999999"/>
      </a:dk2>
      <a:lt2>
        <a:srgbClr val="EBEBEB"/>
      </a:lt2>
      <a:accent1>
        <a:srgbClr val="8ACAD4"/>
      </a:accent1>
      <a:accent2>
        <a:srgbClr val="5CADBD"/>
      </a:accent2>
      <a:accent3>
        <a:srgbClr val="B3D349"/>
      </a:accent3>
      <a:accent4>
        <a:srgbClr val="7CAA3D"/>
      </a:accent4>
      <a:accent5>
        <a:srgbClr val="538A21"/>
      </a:accent5>
      <a:accent6>
        <a:srgbClr val="4EA57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